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Josefin Slab"/>
      <p:regular r:id="rId58"/>
      <p:bold r:id="rId59"/>
      <p:italic r:id="rId60"/>
      <p:boldItalic r:id="rId61"/>
    </p:embeddedFont>
    <p:embeddedFont>
      <p:font typeface="Anton"/>
      <p:regular r:id="rId62"/>
    </p:embeddedFont>
    <p:embeddedFont>
      <p:font typeface="Roboto"/>
      <p:regular r:id="rId63"/>
      <p:bold r:id="rId64"/>
      <p:italic r:id="rId65"/>
      <p:boldItalic r:id="rId66"/>
    </p:embeddedFont>
    <p:embeddedFont>
      <p:font typeface="Nunito"/>
      <p:regular r:id="rId67"/>
      <p:bold r:id="rId68"/>
      <p:italic r:id="rId69"/>
      <p:boldItalic r:id="rId70"/>
    </p:embeddedFont>
    <p:embeddedFont>
      <p:font typeface="Montserrat"/>
      <p:regular r:id="rId71"/>
      <p:bold r:id="rId72"/>
      <p:italic r:id="rId73"/>
      <p:boldItalic r:id="rId74"/>
    </p:embeddedFont>
    <p:embeddedFont>
      <p:font typeface="Titillium Web"/>
      <p:regular r:id="rId75"/>
      <p:bold r:id="rId76"/>
      <p:italic r:id="rId77"/>
      <p:boldItalic r:id="rId78"/>
    </p:embeddedFont>
    <p:embeddedFont>
      <p:font typeface="Josefin Sans"/>
      <p:regular r:id="rId79"/>
      <p:bold r:id="rId80"/>
      <p:italic r:id="rId81"/>
      <p:boldItalic r:id="rId82"/>
    </p:embeddedFont>
    <p:embeddedFont>
      <p:font typeface="Lexend Deca"/>
      <p:regular r:id="rId83"/>
    </p:embeddedFont>
    <p:embeddedFont>
      <p:font typeface="Lexend Exa"/>
      <p:regular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B98283-C77B-4489-90EF-A687ABDE0683}">
  <a:tblStyle styleId="{16B98283-C77B-4489-90EF-A687ABDE068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exendExa-regular.fntdata"/><Relationship Id="rId83" Type="http://schemas.openxmlformats.org/officeDocument/2006/relationships/font" Target="fonts/LexendDeca-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JosefinSans-bold.fntdata"/><Relationship Id="rId82" Type="http://schemas.openxmlformats.org/officeDocument/2006/relationships/font" Target="fonts/JosefinSans-boldItalic.fntdata"/><Relationship Id="rId81" Type="http://schemas.openxmlformats.org/officeDocument/2006/relationships/font" Target="fonts/Josefi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5.xml"/><Relationship Id="rId75" Type="http://schemas.openxmlformats.org/officeDocument/2006/relationships/font" Target="fonts/TitilliumWeb-regular.fntdata"/><Relationship Id="rId30" Type="http://schemas.openxmlformats.org/officeDocument/2006/relationships/slide" Target="slides/slide24.xml"/><Relationship Id="rId74" Type="http://schemas.openxmlformats.org/officeDocument/2006/relationships/font" Target="fonts/Montserrat-boldItalic.fntdata"/><Relationship Id="rId33" Type="http://schemas.openxmlformats.org/officeDocument/2006/relationships/slide" Target="slides/slide27.xml"/><Relationship Id="rId77" Type="http://schemas.openxmlformats.org/officeDocument/2006/relationships/font" Target="fonts/TitilliumWeb-italic.fntdata"/><Relationship Id="rId32" Type="http://schemas.openxmlformats.org/officeDocument/2006/relationships/slide" Target="slides/slide26.xml"/><Relationship Id="rId76" Type="http://schemas.openxmlformats.org/officeDocument/2006/relationships/font" Target="fonts/TitilliumWeb-bold.fntdata"/><Relationship Id="rId35" Type="http://schemas.openxmlformats.org/officeDocument/2006/relationships/slide" Target="slides/slide29.xml"/><Relationship Id="rId79" Type="http://schemas.openxmlformats.org/officeDocument/2006/relationships/font" Target="fonts/JosefinSans-regular.fntdata"/><Relationship Id="rId34" Type="http://schemas.openxmlformats.org/officeDocument/2006/relationships/slide" Target="slides/slide28.xml"/><Relationship Id="rId78" Type="http://schemas.openxmlformats.org/officeDocument/2006/relationships/font" Target="fonts/TitilliumWeb-boldItalic.fntdata"/><Relationship Id="rId71" Type="http://schemas.openxmlformats.org/officeDocument/2006/relationships/font" Target="fonts/Montserrat-regular.fntdata"/><Relationship Id="rId70" Type="http://schemas.openxmlformats.org/officeDocument/2006/relationships/font" Target="fonts/Nuni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ton-regular.fntdata"/><Relationship Id="rId61" Type="http://schemas.openxmlformats.org/officeDocument/2006/relationships/font" Target="fonts/JosefinSlab-boldItalic.fntdata"/><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Nunito-bold.fntdata"/><Relationship Id="rId23" Type="http://schemas.openxmlformats.org/officeDocument/2006/relationships/slide" Target="slides/slide17.xml"/><Relationship Id="rId67" Type="http://schemas.openxmlformats.org/officeDocument/2006/relationships/font" Target="fonts/Nunito-regular.fntdata"/><Relationship Id="rId60" Type="http://schemas.openxmlformats.org/officeDocument/2006/relationships/font" Target="fonts/JosefinSlab-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JosefinSlab-bold.fntdata"/><Relationship Id="rId14" Type="http://schemas.openxmlformats.org/officeDocument/2006/relationships/slide" Target="slides/slide8.xml"/><Relationship Id="rId58" Type="http://schemas.openxmlformats.org/officeDocument/2006/relationships/font" Target="fonts/JosefinSlab-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fb9e10a61_3_55: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294" name="Google Shape;294;g9fb9e10a61_3_55: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68bbb3b62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a68bbb3b62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9fb9e10a61_3_23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45" name="Google Shape;445;g9fb9e10a61_3_23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fb9e10a61_3_254: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65" name="Google Shape;465;g9fb9e10a61_3_254: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fb9e10a61_3_262: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76" name="Google Shape;476;g9fb9e10a61_3_26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a69aef917b_2_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13" name="Google Shape;513;ga69aef917b_2_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69aef917b_2_16: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24" name="Google Shape;524;ga69aef917b_2_16: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69aef917b_2_32: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35" name="Google Shape;535;ga69aef917b_2_3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69aef917b_2_43: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45" name="Google Shape;545;ga69aef917b_2_4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69aef917b_2_52: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55" name="Google Shape;555;ga69aef917b_2_5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69aef917b_2_63: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63" name="Google Shape;563;ga69aef917b_2_6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fb9e10a61_3_88: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02" name="Google Shape;302;g9fb9e10a61_3_88: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69aef917b_2_75: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72" name="Google Shape;572;ga69aef917b_2_75: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fb9e10a61_3_308: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580" name="Google Shape;580;g9fb9e10a61_3_308: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69aef917b_4_0: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17" name="Google Shape;617;ga69aef917b_4_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66f10551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66f10551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69aef917b_4_1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34" name="Google Shape;634;ga69aef917b_4_1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69aef917b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69aef917b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9fb9e10a61_3_383: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60" name="Google Shape;660;g9fb9e10a61_3_38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a68bbb3b62_0_0: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697" name="Google Shape;697;ga68bbb3b62_0_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68bbb3b62_0_7: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05" name="Google Shape;705;ga68bbb3b62_0_7: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68bbb3b62_0_13: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13" name="Google Shape;713;ga68bbb3b62_0_1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2400">
                <a:solidFill>
                  <a:schemeClr val="dk1"/>
                </a:solidFill>
                <a:latin typeface="Nunito"/>
                <a:ea typeface="Nunito"/>
                <a:cs typeface="Nunito"/>
                <a:sym typeface="Nunito"/>
              </a:rPr>
              <a:t>Many variables = high complexity</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fb9e10a61_3_124: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39" name="Google Shape;339;g9fb9e10a61_3_124: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a68bbb3b62_0_34: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21" name="Google Shape;721;ga68bbb3b62_0_34: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2400">
                <a:solidFill>
                  <a:schemeClr val="dk1"/>
                </a:solidFill>
                <a:latin typeface="Nunito"/>
                <a:ea typeface="Nunito"/>
                <a:cs typeface="Nunito"/>
                <a:sym typeface="Nunito"/>
              </a:rPr>
              <a:t>Many variables = high complexity</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a68bbb3b62_0_4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29" name="Google Shape;729;ga68bbb3b62_0_4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2400">
                <a:solidFill>
                  <a:schemeClr val="dk1"/>
                </a:solidFill>
                <a:latin typeface="Nunito"/>
                <a:ea typeface="Nunito"/>
                <a:cs typeface="Nunito"/>
                <a:sym typeface="Nunito"/>
              </a:rPr>
              <a:t>Many variables = high complexity</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69aef917b_0_0: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54" name="Google Shape;754;ga69aef917b_0_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2400">
                <a:solidFill>
                  <a:schemeClr val="dk1"/>
                </a:solidFill>
                <a:latin typeface="Nunito"/>
                <a:ea typeface="Nunito"/>
                <a:cs typeface="Nunito"/>
                <a:sym typeface="Nunito"/>
              </a:rPr>
              <a:t>Many variables = high complexity</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68bbb3b62_0_18: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64" name="Google Shape;764;ga68bbb3b62_0_18: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a66f105515_0_24: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774" name="Google Shape;774;ga66f105515_0_24: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9fb9e10a61_3_508: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11" name="Google Shape;811;g9fb9e10a61_3_508: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68bbb3b62_0_82: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22" name="Google Shape;822;ga68bbb3b62_0_82: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68bbb3b62_0_9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35" name="Google Shape;835;ga68bbb3b62_0_9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9fb9e10a61_3_515: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50" name="Google Shape;850;g9fb9e10a61_3_515: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According to a study on customer retention, customers strongly agree that satisfaction of the products and services has influenced them in continuously patronizing. Similarly, customers agree that being comfortable and developing personal friendships with staff influenced them to retain (</a:t>
            </a:r>
            <a:r>
              <a:rPr lang="en" sz="1200">
                <a:solidFill>
                  <a:srgbClr val="323232"/>
                </a:solidFill>
                <a:highlight>
                  <a:srgbClr val="FFFFFF"/>
                </a:highlight>
                <a:latin typeface="Times New Roman"/>
                <a:ea typeface="Times New Roman"/>
                <a:cs typeface="Times New Roman"/>
                <a:sym typeface="Times New Roman"/>
              </a:rPr>
              <a:t>Yu, M. P., Grustani, H. G., &amp; Intano, M. S.</a:t>
            </a:r>
            <a:r>
              <a:rPr lang="en" sz="1200">
                <a:solidFill>
                  <a:schemeClr val="dk1"/>
                </a:solidFill>
                <a:latin typeface="Times New Roman"/>
                <a:ea typeface="Times New Roman"/>
                <a:cs typeface="Times New Roman"/>
                <a:sym typeface="Times New Roman"/>
              </a:rPr>
              <a:t>, 2017). These are consistent with our result above that showcases “AverageOfCustomerFeedbackOnService” and  “PersonalAdvisor” having high predictive power for customer retention.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However, we acknowledge the fact that our model was developed on one dataset and cannot entirely capture all factors that are significant in predicting retention. Thus, we researched into other factors that were not identified as strong variables in the result of our CART model.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Following a study by Gebze Institute of Technology, it was identified that financial literacy is one of the strongest factors of investment contributions (</a:t>
            </a:r>
            <a:r>
              <a:rPr lang="en" sz="1200">
                <a:solidFill>
                  <a:srgbClr val="323232"/>
                </a:solidFill>
                <a:highlight>
                  <a:srgbClr val="FFFFFF"/>
                </a:highlight>
                <a:latin typeface="Times New Roman"/>
                <a:ea typeface="Times New Roman"/>
                <a:cs typeface="Times New Roman"/>
                <a:sym typeface="Times New Roman"/>
              </a:rPr>
              <a:t>Aren, S., &amp; Aydemir, S. D., 2015)</a:t>
            </a:r>
            <a:r>
              <a:rPr lang="en" sz="1200">
                <a:solidFill>
                  <a:schemeClr val="dk1"/>
                </a:solidFill>
                <a:latin typeface="Times New Roman"/>
                <a:ea typeface="Times New Roman"/>
                <a:cs typeface="Times New Roman"/>
                <a:sym typeface="Times New Roman"/>
              </a:rPr>
              <a:t>. With low financial literacy, they have lower risk appetite and are less likely to make transactions. Hence, it may be possible to suggest that low literacy can initiate the withdrawal process and cause customers to leave. However, the CART model suggests that high financial literacy is a stronger predictor of attrition. We believe that this is because customers with more financial knowledge tend to do more research on other asset management firms and are more likely to leave if they find another more attractive platform. Since this contradicts the results obtained above, more research is needed to ascertain a conclusive answer.</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SzPts val="1400"/>
              <a:buNone/>
            </a:pPr>
            <a:r>
              <a:t/>
            </a:r>
            <a:endParaRPr sz="2400">
              <a:solidFill>
                <a:schemeClr val="dk1"/>
              </a:solidFill>
              <a:latin typeface="Nunito"/>
              <a:ea typeface="Nunito"/>
              <a:cs typeface="Nunito"/>
              <a:sym typeface="Nuni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a68bbb3b62_0_103: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58" name="Google Shape;858;ga68bbb3b62_0_10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1200"/>
              </a:spcBef>
              <a:spcAft>
                <a:spcPts val="0"/>
              </a:spcAft>
              <a:buSzPts val="1100"/>
              <a:buNone/>
            </a:pPr>
            <a:r>
              <a:rPr lang="en" sz="1200">
                <a:solidFill>
                  <a:schemeClr val="dk1"/>
                </a:solidFill>
                <a:latin typeface="Times New Roman"/>
                <a:ea typeface="Times New Roman"/>
                <a:cs typeface="Times New Roman"/>
                <a:sym typeface="Times New Roman"/>
              </a:rPr>
              <a:t>According to a study on customer retention, customers strongly agree that satisfaction of the products and services has influenced them in continuously patronizing. Similarly, customers agree that being comfortable and developing personal friendships with staff influenced them to retain (</a:t>
            </a:r>
            <a:r>
              <a:rPr lang="en" sz="1200">
                <a:solidFill>
                  <a:srgbClr val="323232"/>
                </a:solidFill>
                <a:highlight>
                  <a:srgbClr val="FFFFFF"/>
                </a:highlight>
                <a:latin typeface="Times New Roman"/>
                <a:ea typeface="Times New Roman"/>
                <a:cs typeface="Times New Roman"/>
                <a:sym typeface="Times New Roman"/>
              </a:rPr>
              <a:t>Yu, M. P., Grustani, H. G., &amp; Intano, M. S.</a:t>
            </a:r>
            <a:r>
              <a:rPr lang="en" sz="1200">
                <a:solidFill>
                  <a:schemeClr val="dk1"/>
                </a:solidFill>
                <a:latin typeface="Times New Roman"/>
                <a:ea typeface="Times New Roman"/>
                <a:cs typeface="Times New Roman"/>
                <a:sym typeface="Times New Roman"/>
              </a:rPr>
              <a:t>, 2017). These are consistent with our result above that showcases “AverageOfCustomerFeedbackOnService” and  “PersonalAdvisor” having high predictive power for customer retention.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1100"/>
              <a:buNone/>
            </a:pPr>
            <a:r>
              <a:rPr lang="en" sz="1200">
                <a:solidFill>
                  <a:schemeClr val="dk1"/>
                </a:solidFill>
                <a:latin typeface="Times New Roman"/>
                <a:ea typeface="Times New Roman"/>
                <a:cs typeface="Times New Roman"/>
                <a:sym typeface="Times New Roman"/>
              </a:rPr>
              <a:t>However, we acknowledge the fact that our model was developed on one dataset and cannot entirely capture all factors that are significant in predicting retention. Thus, we researched into other factors that were not identified as strong variables in the result of our CART model.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SzPts val="1100"/>
              <a:buNone/>
            </a:pPr>
            <a:r>
              <a:rPr lang="en" sz="1200">
                <a:solidFill>
                  <a:schemeClr val="dk1"/>
                </a:solidFill>
                <a:latin typeface="Times New Roman"/>
                <a:ea typeface="Times New Roman"/>
                <a:cs typeface="Times New Roman"/>
                <a:sym typeface="Times New Roman"/>
              </a:rPr>
              <a:t>Following a study by Gebze Institute of Technology, it was identified that financial literacy is one of the strongest factors of investment contributions (</a:t>
            </a:r>
            <a:r>
              <a:rPr lang="en" sz="1200">
                <a:solidFill>
                  <a:srgbClr val="323232"/>
                </a:solidFill>
                <a:highlight>
                  <a:srgbClr val="FFFFFF"/>
                </a:highlight>
                <a:latin typeface="Times New Roman"/>
                <a:ea typeface="Times New Roman"/>
                <a:cs typeface="Times New Roman"/>
                <a:sym typeface="Times New Roman"/>
              </a:rPr>
              <a:t>Aren, S., &amp; Aydemir, S. D., 2015)</a:t>
            </a:r>
            <a:r>
              <a:rPr lang="en" sz="1200">
                <a:solidFill>
                  <a:schemeClr val="dk1"/>
                </a:solidFill>
                <a:latin typeface="Times New Roman"/>
                <a:ea typeface="Times New Roman"/>
                <a:cs typeface="Times New Roman"/>
                <a:sym typeface="Times New Roman"/>
              </a:rPr>
              <a:t>. With low financial literacy, they have lower risk appetite and are less likely to make transactions. Hence, it may be possible to suggest that low literacy can initiate the withdrawal process and cause customers to leave. However, the CART model suggests that high financial literacy is a stronger predictor of attrition. We believe that this is because customers with more financial knowledge tend to do more research on other asset management firms and are more likely to leave if they find another more attractive platform. Since this contradicts the results obtained above, more research is needed to ascertain a conclusive answer.</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SzPts val="1400"/>
              <a:buNone/>
            </a:pPr>
            <a:r>
              <a:t/>
            </a:r>
            <a:endParaRPr sz="2400">
              <a:solidFill>
                <a:schemeClr val="dk1"/>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fb9e10a61_3_15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49" name="Google Shape;349;g9fb9e10a61_3_15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9fb9e10a61_3_547: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866" name="Google Shape;866;g9fb9e10a61_3_547: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a66f10551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a66f10551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9fb9e10a61_3_591: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11" name="Google Shape;911;g9fb9e10a61_3_591: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a66f10551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a66f10551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69aef917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a69aef917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69aef917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69aef917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69aef917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69aef917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9fb9e10a61_3_643: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999" name="Google Shape;999;g9fb9e10a61_3_643: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000" u="none" cap="none" strike="noStrike">
              <a:solidFill>
                <a:schemeClr val="dk1"/>
              </a:solidFill>
              <a:latin typeface="Nunito"/>
              <a:ea typeface="Nunito"/>
              <a:cs typeface="Nunito"/>
              <a:sym typeface="Nuni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66f10551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66f10551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9fb9e10a61_3_716: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059" name="Google Shape;1059;g9fb9e10a61_3_716: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000" u="none" cap="none" strike="noStrike">
              <a:solidFill>
                <a:schemeClr val="dk1"/>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68bbb3b62_4_0: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59" name="Google Shape;359;ga68bbb3b62_4_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a66f10551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a66f10551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9fb9e10a61_3_776: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1105" name="Google Shape;1105;g9fb9e10a61_3_776: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68bbb3b62_4_30: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67" name="Google Shape;367;ga68bbb3b62_4_30: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fb9e10a61_3_179: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77" name="Google Shape;377;g9fb9e10a61_3_179: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fb9e10a61_3_188:notes"/>
          <p:cNvSpPr/>
          <p:nvPr>
            <p:ph idx="2" type="sldImg"/>
          </p:nvPr>
        </p:nvSpPr>
        <p:spPr>
          <a:xfrm>
            <a:off x="-16992310" y="-11796713"/>
            <a:ext cx="22159200" cy="12465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88" name="Google Shape;388;g9fb9e10a61_3_188:notes"/>
          <p:cNvSpPr txBox="1"/>
          <p:nvPr>
            <p:ph idx="1" type="body"/>
          </p:nvPr>
        </p:nvSpPr>
        <p:spPr>
          <a:xfrm>
            <a:off x="685800" y="4343400"/>
            <a:ext cx="5457900" cy="408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2400" u="none" cap="none" strike="noStrike">
              <a:solidFill>
                <a:schemeClr val="dk1"/>
              </a:solidFill>
              <a:latin typeface="Nunito"/>
              <a:ea typeface="Nunito"/>
              <a:cs typeface="Nunito"/>
              <a:sym typeface="Nuni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68bbb3b62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68bbb3b62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5" y="0"/>
            <a:ext cx="91440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5" y="2571600"/>
            <a:ext cx="91440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0"/>
            <a:ext cx="914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29600" y="0"/>
            <a:ext cx="914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229100"/>
            <a:ext cx="9144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29600"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29600" y="42291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914400"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1520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288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743200" y="4229100"/>
            <a:ext cx="9144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486400"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00800" y="0"/>
            <a:ext cx="9144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txBox="1"/>
          <p:nvPr>
            <p:ph idx="1" type="subTitle"/>
          </p:nvPr>
        </p:nvSpPr>
        <p:spPr>
          <a:xfrm>
            <a:off x="1634250" y="3592650"/>
            <a:ext cx="3852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2800"/>
              <a:buNone/>
              <a:defRPr sz="1600">
                <a:solidFill>
                  <a:schemeClr val="lt1"/>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
        <p:nvSpPr>
          <p:cNvPr id="24" name="Google Shape;24;p2"/>
          <p:cNvSpPr txBox="1"/>
          <p:nvPr>
            <p:ph type="ctrTitle"/>
          </p:nvPr>
        </p:nvSpPr>
        <p:spPr>
          <a:xfrm>
            <a:off x="1663800" y="1797000"/>
            <a:ext cx="5816400" cy="1549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5200"/>
              <a:buNone/>
              <a:defRPr b="1" sz="5200">
                <a:solidFill>
                  <a:schemeClr val="lt1"/>
                </a:solidFill>
                <a:latin typeface="Lexend Exa"/>
                <a:ea typeface="Lexend Exa"/>
                <a:cs typeface="Lexend Exa"/>
                <a:sym typeface="Lexend Exa"/>
              </a:defRPr>
            </a:lvl1pPr>
            <a:lvl2pPr lvl="1" rtl="0" algn="ctr">
              <a:spcBef>
                <a:spcPts val="0"/>
              </a:spcBef>
              <a:spcAft>
                <a:spcPts val="0"/>
              </a:spcAft>
              <a:buClr>
                <a:schemeClr val="accent2"/>
              </a:buClr>
              <a:buSzPts val="5200"/>
              <a:buNone/>
              <a:defRPr sz="5200">
                <a:solidFill>
                  <a:schemeClr val="accent2"/>
                </a:solidFill>
              </a:defRPr>
            </a:lvl2pPr>
            <a:lvl3pPr lvl="2" rtl="0" algn="ctr">
              <a:spcBef>
                <a:spcPts val="0"/>
              </a:spcBef>
              <a:spcAft>
                <a:spcPts val="0"/>
              </a:spcAft>
              <a:buClr>
                <a:schemeClr val="accent2"/>
              </a:buClr>
              <a:buSzPts val="5200"/>
              <a:buNone/>
              <a:defRPr sz="5200">
                <a:solidFill>
                  <a:schemeClr val="accent2"/>
                </a:solidFill>
              </a:defRPr>
            </a:lvl3pPr>
            <a:lvl4pPr lvl="3" rtl="0" algn="ctr">
              <a:spcBef>
                <a:spcPts val="0"/>
              </a:spcBef>
              <a:spcAft>
                <a:spcPts val="0"/>
              </a:spcAft>
              <a:buClr>
                <a:schemeClr val="accent2"/>
              </a:buClr>
              <a:buSzPts val="5200"/>
              <a:buNone/>
              <a:defRPr sz="5200">
                <a:solidFill>
                  <a:schemeClr val="accent2"/>
                </a:solidFill>
              </a:defRPr>
            </a:lvl4pPr>
            <a:lvl5pPr lvl="4" rtl="0" algn="ctr">
              <a:spcBef>
                <a:spcPts val="0"/>
              </a:spcBef>
              <a:spcAft>
                <a:spcPts val="0"/>
              </a:spcAft>
              <a:buClr>
                <a:schemeClr val="accent2"/>
              </a:buClr>
              <a:buSzPts val="5200"/>
              <a:buNone/>
              <a:defRPr sz="5200">
                <a:solidFill>
                  <a:schemeClr val="accent2"/>
                </a:solidFill>
              </a:defRPr>
            </a:lvl5pPr>
            <a:lvl6pPr lvl="5" rtl="0" algn="ctr">
              <a:spcBef>
                <a:spcPts val="0"/>
              </a:spcBef>
              <a:spcAft>
                <a:spcPts val="0"/>
              </a:spcAft>
              <a:buClr>
                <a:schemeClr val="accent2"/>
              </a:buClr>
              <a:buSzPts val="5200"/>
              <a:buNone/>
              <a:defRPr sz="5200">
                <a:solidFill>
                  <a:schemeClr val="accent2"/>
                </a:solidFill>
              </a:defRPr>
            </a:lvl6pPr>
            <a:lvl7pPr lvl="6" rtl="0" algn="ctr">
              <a:spcBef>
                <a:spcPts val="0"/>
              </a:spcBef>
              <a:spcAft>
                <a:spcPts val="0"/>
              </a:spcAft>
              <a:buClr>
                <a:schemeClr val="accent2"/>
              </a:buClr>
              <a:buSzPts val="5200"/>
              <a:buNone/>
              <a:defRPr sz="5200">
                <a:solidFill>
                  <a:schemeClr val="accent2"/>
                </a:solidFill>
              </a:defRPr>
            </a:lvl7pPr>
            <a:lvl8pPr lvl="7" rtl="0" algn="ctr">
              <a:spcBef>
                <a:spcPts val="0"/>
              </a:spcBef>
              <a:spcAft>
                <a:spcPts val="0"/>
              </a:spcAft>
              <a:buClr>
                <a:schemeClr val="accent2"/>
              </a:buClr>
              <a:buSzPts val="5200"/>
              <a:buNone/>
              <a:defRPr sz="5200">
                <a:solidFill>
                  <a:schemeClr val="accent2"/>
                </a:solidFill>
              </a:defRPr>
            </a:lvl8pPr>
            <a:lvl9pPr lvl="8" rtl="0" algn="ctr">
              <a:spcBef>
                <a:spcPts val="0"/>
              </a:spcBef>
              <a:spcAft>
                <a:spcPts val="0"/>
              </a:spcAft>
              <a:buClr>
                <a:schemeClr val="accent2"/>
              </a:buClr>
              <a:buSzPts val="5200"/>
              <a:buNone/>
              <a:defRPr sz="5200">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11"/>
          <p:cNvSpPr/>
          <p:nvPr/>
        </p:nvSpPr>
        <p:spPr>
          <a:xfrm>
            <a:off x="0" y="0"/>
            <a:ext cx="91440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5" y="4228800"/>
            <a:ext cx="91440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0" y="0"/>
            <a:ext cx="914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0" y="4229100"/>
            <a:ext cx="9144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8229625"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8229625" y="42291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type="title"/>
          </p:nvPr>
        </p:nvSpPr>
        <p:spPr>
          <a:xfrm>
            <a:off x="1866900" y="2890763"/>
            <a:ext cx="5410200" cy="28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b="0" sz="1400">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92" name="Google Shape;92;p11"/>
          <p:cNvSpPr txBox="1"/>
          <p:nvPr>
            <p:ph hasCustomPrompt="1" idx="2" type="title"/>
          </p:nvPr>
        </p:nvSpPr>
        <p:spPr>
          <a:xfrm>
            <a:off x="1291650" y="1966838"/>
            <a:ext cx="6560700" cy="84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b="1" sz="5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94" name="Shape 94"/>
        <p:cNvGrpSpPr/>
        <p:nvPr/>
      </p:nvGrpSpPr>
      <p:grpSpPr>
        <a:xfrm>
          <a:off x="0" y="0"/>
          <a:ext cx="0" cy="0"/>
          <a:chOff x="0" y="0"/>
          <a:chExt cx="0" cy="0"/>
        </a:xfrm>
      </p:grpSpPr>
      <p:sp>
        <p:nvSpPr>
          <p:cNvPr id="95" name="Google Shape;95;p13"/>
          <p:cNvSpPr/>
          <p:nvPr/>
        </p:nvSpPr>
        <p:spPr>
          <a:xfrm>
            <a:off x="-8375" y="2571750"/>
            <a:ext cx="9162000" cy="143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9625" y="1137750"/>
            <a:ext cx="9162000" cy="14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ph idx="1" type="subTitle"/>
          </p:nvPr>
        </p:nvSpPr>
        <p:spPr>
          <a:xfrm>
            <a:off x="1252787" y="1279019"/>
            <a:ext cx="1691700" cy="63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Josefin Sans"/>
              <a:buNone/>
              <a:defRPr b="1" sz="1600">
                <a:solidFill>
                  <a:schemeClr val="lt1"/>
                </a:solidFill>
                <a:latin typeface="Lexend Deca"/>
                <a:ea typeface="Lexend Deca"/>
                <a:cs typeface="Lexend Deca"/>
                <a:sym typeface="Lexend Deca"/>
              </a:defRPr>
            </a:lvl1pPr>
            <a:lvl2pPr lvl="1"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2pPr>
            <a:lvl3pPr lvl="2"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3pPr>
            <a:lvl4pPr lvl="3"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4pPr>
            <a:lvl5pPr lvl="4"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5pPr>
            <a:lvl6pPr lvl="5"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6pPr>
            <a:lvl7pPr lvl="6"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7pPr>
            <a:lvl8pPr lvl="7"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8pPr>
            <a:lvl9pPr lvl="8"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9pPr>
          </a:lstStyle>
          <a:p/>
        </p:txBody>
      </p:sp>
      <p:sp>
        <p:nvSpPr>
          <p:cNvPr id="98" name="Google Shape;98;p13"/>
          <p:cNvSpPr txBox="1"/>
          <p:nvPr>
            <p:ph idx="2" type="subTitle"/>
          </p:nvPr>
        </p:nvSpPr>
        <p:spPr>
          <a:xfrm>
            <a:off x="1252787" y="1891832"/>
            <a:ext cx="2115600" cy="47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chemeClr val="lt1"/>
                </a:solidFill>
              </a:defRPr>
            </a:lvl1pPr>
            <a:lvl2pPr lvl="1"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99" name="Google Shape;99;p13"/>
          <p:cNvSpPr txBox="1"/>
          <p:nvPr>
            <p:ph idx="3" type="subTitle"/>
          </p:nvPr>
        </p:nvSpPr>
        <p:spPr>
          <a:xfrm>
            <a:off x="3793537" y="1279019"/>
            <a:ext cx="1691700" cy="63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34343"/>
              </a:buClr>
              <a:buSzPts val="1200"/>
              <a:buFont typeface="Josefin Sans"/>
              <a:buNone/>
              <a:defRPr b="1" sz="1600">
                <a:solidFill>
                  <a:schemeClr val="lt1"/>
                </a:solidFill>
                <a:latin typeface="Lexend Deca"/>
                <a:ea typeface="Lexend Deca"/>
                <a:cs typeface="Lexend Deca"/>
                <a:sym typeface="Lexend Deca"/>
              </a:defRPr>
            </a:lvl1pPr>
            <a:lvl2pPr lvl="1"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100" name="Google Shape;100;p13"/>
          <p:cNvSpPr txBox="1"/>
          <p:nvPr>
            <p:ph idx="4" type="subTitle"/>
          </p:nvPr>
        </p:nvSpPr>
        <p:spPr>
          <a:xfrm>
            <a:off x="3795187" y="1893782"/>
            <a:ext cx="2112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chemeClr val="lt1"/>
                </a:solidFill>
              </a:defRPr>
            </a:lvl1pPr>
            <a:lvl2pPr lvl="1"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1" name="Google Shape;101;p13"/>
          <p:cNvSpPr txBox="1"/>
          <p:nvPr>
            <p:ph idx="5" type="subTitle"/>
          </p:nvPr>
        </p:nvSpPr>
        <p:spPr>
          <a:xfrm>
            <a:off x="6334287" y="1279019"/>
            <a:ext cx="1691700" cy="63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Font typeface="Josefin Sans"/>
              <a:buNone/>
              <a:defRPr b="1" sz="1600">
                <a:solidFill>
                  <a:schemeClr val="lt1"/>
                </a:solidFill>
                <a:latin typeface="Lexend Deca"/>
                <a:ea typeface="Lexend Deca"/>
                <a:cs typeface="Lexend Deca"/>
                <a:sym typeface="Lexend Deca"/>
              </a:defRPr>
            </a:lvl1pPr>
            <a:lvl2pPr lvl="1"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2pPr>
            <a:lvl3pPr lvl="2"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3pPr>
            <a:lvl4pPr lvl="3"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4pPr>
            <a:lvl5pPr lvl="4"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5pPr>
            <a:lvl6pPr lvl="5"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6pPr>
            <a:lvl7pPr lvl="6"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7pPr>
            <a:lvl8pPr lvl="7"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8pPr>
            <a:lvl9pPr lvl="8" rtl="0" algn="r">
              <a:lnSpc>
                <a:spcPct val="100000"/>
              </a:lnSpc>
              <a:spcBef>
                <a:spcPts val="0"/>
              </a:spcBef>
              <a:spcAft>
                <a:spcPts val="0"/>
              </a:spcAft>
              <a:buClr>
                <a:schemeClr val="lt1"/>
              </a:buClr>
              <a:buSzPts val="1200"/>
              <a:buFont typeface="Josefin Sans"/>
              <a:buNone/>
              <a:defRPr b="1">
                <a:solidFill>
                  <a:schemeClr val="lt1"/>
                </a:solidFill>
                <a:latin typeface="Josefin Sans"/>
                <a:ea typeface="Josefin Sans"/>
                <a:cs typeface="Josefin Sans"/>
                <a:sym typeface="Josefin Sans"/>
              </a:defRPr>
            </a:lvl9pPr>
          </a:lstStyle>
          <a:p/>
        </p:txBody>
      </p:sp>
      <p:sp>
        <p:nvSpPr>
          <p:cNvPr id="102" name="Google Shape;102;p13"/>
          <p:cNvSpPr txBox="1"/>
          <p:nvPr>
            <p:ph idx="6" type="subTitle"/>
          </p:nvPr>
        </p:nvSpPr>
        <p:spPr>
          <a:xfrm>
            <a:off x="6334287" y="1893782"/>
            <a:ext cx="2112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chemeClr val="lt1"/>
                </a:solidFill>
              </a:defRPr>
            </a:lvl1pPr>
            <a:lvl2pPr lvl="1"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3" name="Google Shape;103;p13"/>
          <p:cNvSpPr txBox="1"/>
          <p:nvPr>
            <p:ph idx="7" type="subTitle"/>
          </p:nvPr>
        </p:nvSpPr>
        <p:spPr>
          <a:xfrm>
            <a:off x="1252787" y="2750200"/>
            <a:ext cx="1691700" cy="63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Font typeface="Josefin Sans"/>
              <a:buNone/>
              <a:defRPr b="1" sz="1600">
                <a:solidFill>
                  <a:schemeClr val="lt1"/>
                </a:solidFill>
                <a:latin typeface="Lexend Deca"/>
                <a:ea typeface="Lexend Deca"/>
                <a:cs typeface="Lexend Deca"/>
                <a:sym typeface="Lexend Deca"/>
              </a:defRPr>
            </a:lvl1pPr>
            <a:lvl2pPr lvl="1"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2pPr>
            <a:lvl3pPr lvl="2"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3pPr>
            <a:lvl4pPr lvl="3"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4pPr>
            <a:lvl5pPr lvl="4"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5pPr>
            <a:lvl6pPr lvl="5"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6pPr>
            <a:lvl7pPr lvl="6"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7pPr>
            <a:lvl8pPr lvl="7"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8pPr>
            <a:lvl9pPr lvl="8"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04" name="Google Shape;104;p13"/>
          <p:cNvSpPr txBox="1"/>
          <p:nvPr>
            <p:ph idx="8" type="subTitle"/>
          </p:nvPr>
        </p:nvSpPr>
        <p:spPr>
          <a:xfrm>
            <a:off x="1252787" y="3390331"/>
            <a:ext cx="2112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chemeClr val="lt1"/>
                </a:solidFill>
              </a:defRPr>
            </a:lvl1pPr>
            <a:lvl2pPr lvl="1"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5" name="Google Shape;105;p13"/>
          <p:cNvSpPr txBox="1"/>
          <p:nvPr>
            <p:ph idx="9" type="subTitle"/>
          </p:nvPr>
        </p:nvSpPr>
        <p:spPr>
          <a:xfrm>
            <a:off x="3793537" y="2750200"/>
            <a:ext cx="1691700" cy="63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Font typeface="Josefin Sans"/>
              <a:buNone/>
              <a:defRPr b="1" sz="1600">
                <a:solidFill>
                  <a:schemeClr val="lt1"/>
                </a:solidFill>
                <a:latin typeface="Lexend Deca"/>
                <a:ea typeface="Lexend Deca"/>
                <a:cs typeface="Lexend Deca"/>
                <a:sym typeface="Lexend Deca"/>
              </a:defRPr>
            </a:lvl1pPr>
            <a:lvl2pPr lvl="1"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2pPr>
            <a:lvl3pPr lvl="2"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3pPr>
            <a:lvl4pPr lvl="3"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4pPr>
            <a:lvl5pPr lvl="4"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5pPr>
            <a:lvl6pPr lvl="5"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6pPr>
            <a:lvl7pPr lvl="6"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7pPr>
            <a:lvl8pPr lvl="7"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8pPr>
            <a:lvl9pPr lvl="8"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06" name="Google Shape;106;p13"/>
          <p:cNvSpPr txBox="1"/>
          <p:nvPr>
            <p:ph idx="13" type="subTitle"/>
          </p:nvPr>
        </p:nvSpPr>
        <p:spPr>
          <a:xfrm>
            <a:off x="3793537" y="3390331"/>
            <a:ext cx="2112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chemeClr val="lt1"/>
                </a:solidFill>
              </a:defRPr>
            </a:lvl1pPr>
            <a:lvl2pPr lvl="1"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7" name="Google Shape;107;p13"/>
          <p:cNvSpPr txBox="1"/>
          <p:nvPr>
            <p:ph idx="14" type="subTitle"/>
          </p:nvPr>
        </p:nvSpPr>
        <p:spPr>
          <a:xfrm>
            <a:off x="6334287" y="2750200"/>
            <a:ext cx="1691700" cy="63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Font typeface="Josefin Sans"/>
              <a:buNone/>
              <a:defRPr b="1" sz="1600">
                <a:solidFill>
                  <a:schemeClr val="lt1"/>
                </a:solidFill>
                <a:latin typeface="Lexend Deca"/>
                <a:ea typeface="Lexend Deca"/>
                <a:cs typeface="Lexend Deca"/>
                <a:sym typeface="Lexend Deca"/>
              </a:defRPr>
            </a:lvl1pPr>
            <a:lvl2pPr lvl="1"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2pPr>
            <a:lvl3pPr lvl="2"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3pPr>
            <a:lvl4pPr lvl="3"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4pPr>
            <a:lvl5pPr lvl="4"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5pPr>
            <a:lvl6pPr lvl="5"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6pPr>
            <a:lvl7pPr lvl="6"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7pPr>
            <a:lvl8pPr lvl="7"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8pPr>
            <a:lvl9pPr lvl="8" rtl="0" algn="r">
              <a:lnSpc>
                <a:spcPct val="100000"/>
              </a:lnSpc>
              <a:spcBef>
                <a:spcPts val="0"/>
              </a:spcBef>
              <a:spcAft>
                <a:spcPts val="0"/>
              </a:spcAft>
              <a:buSzPts val="1200"/>
              <a:buFont typeface="Josefin Sans"/>
              <a:buNone/>
              <a:defRPr b="1">
                <a:latin typeface="Josefin Sans"/>
                <a:ea typeface="Josefin Sans"/>
                <a:cs typeface="Josefin Sans"/>
                <a:sym typeface="Josefin Sans"/>
              </a:defRPr>
            </a:lvl9pPr>
          </a:lstStyle>
          <a:p/>
        </p:txBody>
      </p:sp>
      <p:sp>
        <p:nvSpPr>
          <p:cNvPr id="108" name="Google Shape;108;p13"/>
          <p:cNvSpPr txBox="1"/>
          <p:nvPr>
            <p:ph idx="15" type="subTitle"/>
          </p:nvPr>
        </p:nvSpPr>
        <p:spPr>
          <a:xfrm>
            <a:off x="6334287" y="3390331"/>
            <a:ext cx="2112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chemeClr val="lt1"/>
                </a:solidFill>
              </a:defRPr>
            </a:lvl1pPr>
            <a:lvl2pPr lvl="1"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09" name="Google Shape;109;p13"/>
          <p:cNvSpPr txBox="1"/>
          <p:nvPr>
            <p:ph type="ctrTitle"/>
          </p:nvPr>
        </p:nvSpPr>
        <p:spPr>
          <a:xfrm>
            <a:off x="2807250" y="303150"/>
            <a:ext cx="35295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10" name="Google Shape;110;p13"/>
          <p:cNvSpPr txBox="1"/>
          <p:nvPr>
            <p:ph hasCustomPrompt="1" idx="16" type="title"/>
          </p:nvPr>
        </p:nvSpPr>
        <p:spPr>
          <a:xfrm>
            <a:off x="392613" y="1277669"/>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200"/>
              <a:buNone/>
              <a:defRPr b="1" sz="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13"/>
          <p:cNvSpPr txBox="1"/>
          <p:nvPr>
            <p:ph hasCustomPrompt="1" idx="17" type="title"/>
          </p:nvPr>
        </p:nvSpPr>
        <p:spPr>
          <a:xfrm>
            <a:off x="2933356" y="1277669"/>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200"/>
              <a:buNone/>
              <a:defRPr b="1" sz="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13"/>
          <p:cNvSpPr txBox="1"/>
          <p:nvPr>
            <p:ph hasCustomPrompt="1" idx="18" type="title"/>
          </p:nvPr>
        </p:nvSpPr>
        <p:spPr>
          <a:xfrm>
            <a:off x="5474100" y="1277669"/>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200"/>
              <a:buNone/>
              <a:defRPr b="1" sz="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13"/>
          <p:cNvSpPr txBox="1"/>
          <p:nvPr>
            <p:ph hasCustomPrompt="1" idx="19" type="title"/>
          </p:nvPr>
        </p:nvSpPr>
        <p:spPr>
          <a:xfrm>
            <a:off x="392613" y="2748850"/>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200"/>
              <a:buNone/>
              <a:defRPr b="1" sz="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13"/>
          <p:cNvSpPr txBox="1"/>
          <p:nvPr>
            <p:ph hasCustomPrompt="1" idx="20" type="title"/>
          </p:nvPr>
        </p:nvSpPr>
        <p:spPr>
          <a:xfrm>
            <a:off x="2933356" y="2748850"/>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200"/>
              <a:buNone/>
              <a:defRPr b="1" sz="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 name="Google Shape;115;p13"/>
          <p:cNvSpPr txBox="1"/>
          <p:nvPr>
            <p:ph hasCustomPrompt="1" idx="21" type="title"/>
          </p:nvPr>
        </p:nvSpPr>
        <p:spPr>
          <a:xfrm>
            <a:off x="5474100" y="2748850"/>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200"/>
              <a:buNone/>
              <a:defRPr b="1" sz="2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BLANK_1_1_3">
    <p:bg>
      <p:bgPr>
        <a:solidFill>
          <a:schemeClr val="lt1"/>
        </a:solidFill>
      </p:bgPr>
    </p:bg>
    <p:spTree>
      <p:nvGrpSpPr>
        <p:cNvPr id="116" name="Shape 116"/>
        <p:cNvGrpSpPr/>
        <p:nvPr/>
      </p:nvGrpSpPr>
      <p:grpSpPr>
        <a:xfrm>
          <a:off x="0" y="0"/>
          <a:ext cx="0" cy="0"/>
          <a:chOff x="0" y="0"/>
          <a:chExt cx="0" cy="0"/>
        </a:xfrm>
      </p:grpSpPr>
      <p:sp>
        <p:nvSpPr>
          <p:cNvPr id="117" name="Google Shape;117;p14"/>
          <p:cNvSpPr/>
          <p:nvPr/>
        </p:nvSpPr>
        <p:spPr>
          <a:xfrm>
            <a:off x="0" y="1828800"/>
            <a:ext cx="9144000" cy="148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ph idx="1" type="subTitle"/>
          </p:nvPr>
        </p:nvSpPr>
        <p:spPr>
          <a:xfrm>
            <a:off x="943925" y="2478729"/>
            <a:ext cx="2103000" cy="53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119" name="Google Shape;119;p14"/>
          <p:cNvSpPr txBox="1"/>
          <p:nvPr>
            <p:ph idx="2" type="subTitle"/>
          </p:nvPr>
        </p:nvSpPr>
        <p:spPr>
          <a:xfrm>
            <a:off x="6097075" y="2478729"/>
            <a:ext cx="2103000" cy="53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120" name="Google Shape;120;p14"/>
          <p:cNvSpPr txBox="1"/>
          <p:nvPr>
            <p:ph idx="3" type="subTitle"/>
          </p:nvPr>
        </p:nvSpPr>
        <p:spPr>
          <a:xfrm>
            <a:off x="3520500" y="2478725"/>
            <a:ext cx="2103000" cy="539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121" name="Google Shape;121;p14"/>
          <p:cNvSpPr txBox="1"/>
          <p:nvPr>
            <p:ph type="ctrTitle"/>
          </p:nvPr>
        </p:nvSpPr>
        <p:spPr>
          <a:xfrm>
            <a:off x="3132300" y="303150"/>
            <a:ext cx="28794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4"/>
          <p:cNvSpPr/>
          <p:nvPr/>
        </p:nvSpPr>
        <p:spPr>
          <a:xfrm>
            <a:off x="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914400"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flipH="1" rot="10800000">
            <a:off x="7315200" y="42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flipH="1" rot="10800000">
            <a:off x="82296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flipH="1" rot="10800000">
            <a:off x="0" y="9144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8229600" y="33147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ph hasCustomPrompt="1" idx="4" type="title"/>
          </p:nvPr>
        </p:nvSpPr>
        <p:spPr>
          <a:xfrm>
            <a:off x="3977700" y="2113034"/>
            <a:ext cx="1188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b="1" sz="2000">
                <a:solidFill>
                  <a:schemeClr val="lt1"/>
                </a:solidFill>
              </a:defRPr>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129" name="Google Shape;129;p14"/>
          <p:cNvSpPr txBox="1"/>
          <p:nvPr>
            <p:ph hasCustomPrompt="1" idx="5" type="title"/>
          </p:nvPr>
        </p:nvSpPr>
        <p:spPr>
          <a:xfrm>
            <a:off x="1401113" y="2113034"/>
            <a:ext cx="1188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b="1" sz="2000">
                <a:solidFill>
                  <a:schemeClr val="lt1"/>
                </a:solidFill>
              </a:defRPr>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130" name="Google Shape;130;p14"/>
          <p:cNvSpPr txBox="1"/>
          <p:nvPr>
            <p:ph hasCustomPrompt="1" idx="6" type="title"/>
          </p:nvPr>
        </p:nvSpPr>
        <p:spPr>
          <a:xfrm>
            <a:off x="6554263" y="2113034"/>
            <a:ext cx="1188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b="1" sz="2000">
                <a:solidFill>
                  <a:schemeClr val="lt1"/>
                </a:solidFill>
              </a:defRPr>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_Temp">
  <p:cSld name="BLANK_1_1_1">
    <p:bg>
      <p:bgPr>
        <a:solidFill>
          <a:schemeClr val="lt1"/>
        </a:solidFill>
      </p:bgPr>
    </p:bg>
    <p:spTree>
      <p:nvGrpSpPr>
        <p:cNvPr id="131" name="Shape 131"/>
        <p:cNvGrpSpPr/>
        <p:nvPr/>
      </p:nvGrpSpPr>
      <p:grpSpPr>
        <a:xfrm>
          <a:off x="0" y="0"/>
          <a:ext cx="0" cy="0"/>
          <a:chOff x="0" y="0"/>
          <a:chExt cx="0" cy="0"/>
        </a:xfrm>
      </p:grpSpPr>
      <p:sp>
        <p:nvSpPr>
          <p:cNvPr id="132" name="Google Shape;132;p15"/>
          <p:cNvSpPr txBox="1"/>
          <p:nvPr>
            <p:ph type="ctrTitle"/>
          </p:nvPr>
        </p:nvSpPr>
        <p:spPr>
          <a:xfrm>
            <a:off x="2593550" y="303150"/>
            <a:ext cx="3957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2929"/>
              </a:buClr>
              <a:buSzPts val="2400"/>
              <a:buNone/>
              <a:defRPr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33" name="Google Shape;133;p15"/>
          <p:cNvSpPr/>
          <p:nvPr/>
        </p:nvSpPr>
        <p:spPr>
          <a:xfrm>
            <a:off x="25" y="4565400"/>
            <a:ext cx="9144000" cy="57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8229700" y="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1 ">
  <p:cSld name="BLANK_1_1_1_3">
    <p:bg>
      <p:bgPr>
        <a:solidFill>
          <a:schemeClr val="lt1"/>
        </a:solidFill>
      </p:bgPr>
    </p:bg>
    <p:spTree>
      <p:nvGrpSpPr>
        <p:cNvPr id="136" name="Shape 136"/>
        <p:cNvGrpSpPr/>
        <p:nvPr/>
      </p:nvGrpSpPr>
      <p:grpSpPr>
        <a:xfrm>
          <a:off x="0" y="0"/>
          <a:ext cx="0" cy="0"/>
          <a:chOff x="0" y="0"/>
          <a:chExt cx="0" cy="0"/>
        </a:xfrm>
      </p:grpSpPr>
      <p:sp>
        <p:nvSpPr>
          <p:cNvPr id="137" name="Google Shape;137;p16"/>
          <p:cNvSpPr txBox="1"/>
          <p:nvPr>
            <p:ph type="ctrTitle"/>
          </p:nvPr>
        </p:nvSpPr>
        <p:spPr>
          <a:xfrm>
            <a:off x="2593550" y="303150"/>
            <a:ext cx="3957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2929"/>
              </a:buClr>
              <a:buSzPts val="2400"/>
              <a:buNone/>
              <a:defRPr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38" name="Google Shape;138;p16"/>
          <p:cNvSpPr/>
          <p:nvPr/>
        </p:nvSpPr>
        <p:spPr>
          <a:xfrm>
            <a:off x="25" y="4565400"/>
            <a:ext cx="9144000" cy="57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8229700" y="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7142" y="4692535"/>
            <a:ext cx="1013700" cy="329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Business Problem</a:t>
            </a:r>
            <a:endParaRPr sz="1000">
              <a:latin typeface="Roboto"/>
              <a:ea typeface="Roboto"/>
              <a:cs typeface="Roboto"/>
              <a:sym typeface="Roboto"/>
            </a:endParaRPr>
          </a:p>
        </p:txBody>
      </p:sp>
      <p:sp>
        <p:nvSpPr>
          <p:cNvPr id="142" name="Google Shape;142;p16"/>
          <p:cNvSpPr/>
          <p:nvPr/>
        </p:nvSpPr>
        <p:spPr>
          <a:xfrm>
            <a:off x="10221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Analytics Solution</a:t>
            </a:r>
            <a:endParaRPr sz="1000">
              <a:latin typeface="Roboto"/>
              <a:ea typeface="Roboto"/>
              <a:cs typeface="Roboto"/>
              <a:sym typeface="Roboto"/>
            </a:endParaRPr>
          </a:p>
        </p:txBody>
      </p:sp>
      <p:sp>
        <p:nvSpPr>
          <p:cNvPr id="143" name="Google Shape;143;p16"/>
          <p:cNvSpPr/>
          <p:nvPr/>
        </p:nvSpPr>
        <p:spPr>
          <a:xfrm>
            <a:off x="20358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Data Exploration</a:t>
            </a:r>
            <a:endParaRPr sz="1000">
              <a:latin typeface="Roboto"/>
              <a:ea typeface="Roboto"/>
              <a:cs typeface="Roboto"/>
              <a:sym typeface="Roboto"/>
            </a:endParaRPr>
          </a:p>
        </p:txBody>
      </p:sp>
      <p:sp>
        <p:nvSpPr>
          <p:cNvPr id="144" name="Google Shape;144;p16"/>
          <p:cNvSpPr/>
          <p:nvPr/>
        </p:nvSpPr>
        <p:spPr>
          <a:xfrm>
            <a:off x="30495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Logistic Regression</a:t>
            </a:r>
            <a:endParaRPr sz="1000">
              <a:latin typeface="Roboto"/>
              <a:ea typeface="Roboto"/>
              <a:cs typeface="Roboto"/>
              <a:sym typeface="Roboto"/>
            </a:endParaRPr>
          </a:p>
        </p:txBody>
      </p:sp>
      <p:sp>
        <p:nvSpPr>
          <p:cNvPr id="145" name="Google Shape;145;p16"/>
          <p:cNvSpPr/>
          <p:nvPr/>
        </p:nvSpPr>
        <p:spPr>
          <a:xfrm>
            <a:off x="4064494"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CART </a:t>
            </a:r>
            <a:endParaRPr sz="1000">
              <a:latin typeface="Roboto"/>
              <a:ea typeface="Roboto"/>
              <a:cs typeface="Roboto"/>
              <a:sym typeface="Roboto"/>
            </a:endParaRPr>
          </a:p>
        </p:txBody>
      </p:sp>
      <p:sp>
        <p:nvSpPr>
          <p:cNvPr id="146" name="Google Shape;146;p16"/>
          <p:cNvSpPr/>
          <p:nvPr/>
        </p:nvSpPr>
        <p:spPr>
          <a:xfrm>
            <a:off x="5079469" y="469252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Model Evaluation</a:t>
            </a:r>
            <a:endParaRPr sz="1000">
              <a:latin typeface="Roboto"/>
              <a:ea typeface="Roboto"/>
              <a:cs typeface="Roboto"/>
              <a:sym typeface="Roboto"/>
            </a:endParaRPr>
          </a:p>
        </p:txBody>
      </p:sp>
      <p:sp>
        <p:nvSpPr>
          <p:cNvPr id="147" name="Google Shape;147;p16"/>
          <p:cNvSpPr/>
          <p:nvPr/>
        </p:nvSpPr>
        <p:spPr>
          <a:xfrm>
            <a:off x="6094444"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Implementation</a:t>
            </a:r>
            <a:endParaRPr sz="800">
              <a:latin typeface="Roboto"/>
              <a:ea typeface="Roboto"/>
              <a:cs typeface="Roboto"/>
              <a:sym typeface="Roboto"/>
            </a:endParaRPr>
          </a:p>
        </p:txBody>
      </p:sp>
      <p:sp>
        <p:nvSpPr>
          <p:cNvPr id="148" name="Google Shape;148;p16"/>
          <p:cNvSpPr/>
          <p:nvPr/>
        </p:nvSpPr>
        <p:spPr>
          <a:xfrm>
            <a:off x="71094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Extension</a:t>
            </a:r>
            <a:endParaRPr sz="1000">
              <a:latin typeface="Roboto"/>
              <a:ea typeface="Roboto"/>
              <a:cs typeface="Roboto"/>
              <a:sym typeface="Roboto"/>
            </a:endParaRPr>
          </a:p>
        </p:txBody>
      </p:sp>
      <p:sp>
        <p:nvSpPr>
          <p:cNvPr id="149" name="Google Shape;149;p16"/>
          <p:cNvSpPr/>
          <p:nvPr/>
        </p:nvSpPr>
        <p:spPr>
          <a:xfrm>
            <a:off x="8124394"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Conclusion</a:t>
            </a:r>
            <a:endParaRPr sz="1000">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p:cSld name="BLANK_1_1_1_2">
    <p:bg>
      <p:bgPr>
        <a:solidFill>
          <a:schemeClr val="lt1"/>
        </a:solidFill>
      </p:bgPr>
    </p:bg>
    <p:spTree>
      <p:nvGrpSpPr>
        <p:cNvPr id="150" name="Shape 150"/>
        <p:cNvGrpSpPr/>
        <p:nvPr/>
      </p:nvGrpSpPr>
      <p:grpSpPr>
        <a:xfrm>
          <a:off x="0" y="0"/>
          <a:ext cx="0" cy="0"/>
          <a:chOff x="0" y="0"/>
          <a:chExt cx="0" cy="0"/>
        </a:xfrm>
      </p:grpSpPr>
      <p:sp>
        <p:nvSpPr>
          <p:cNvPr id="151" name="Google Shape;151;p17"/>
          <p:cNvSpPr txBox="1"/>
          <p:nvPr>
            <p:ph type="ctrTitle"/>
          </p:nvPr>
        </p:nvSpPr>
        <p:spPr>
          <a:xfrm>
            <a:off x="2593550" y="303150"/>
            <a:ext cx="3957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2929"/>
              </a:buClr>
              <a:buSzPts val="2400"/>
              <a:buNone/>
              <a:defRPr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52" name="Google Shape;152;p17"/>
          <p:cNvSpPr/>
          <p:nvPr/>
        </p:nvSpPr>
        <p:spPr>
          <a:xfrm>
            <a:off x="25" y="4565400"/>
            <a:ext cx="9144000" cy="57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8229700" y="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7142" y="4692535"/>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Business Problem</a:t>
            </a:r>
            <a:endParaRPr sz="1000">
              <a:latin typeface="Roboto"/>
              <a:ea typeface="Roboto"/>
              <a:cs typeface="Roboto"/>
              <a:sym typeface="Roboto"/>
            </a:endParaRPr>
          </a:p>
        </p:txBody>
      </p:sp>
      <p:sp>
        <p:nvSpPr>
          <p:cNvPr id="156" name="Google Shape;156;p17"/>
          <p:cNvSpPr/>
          <p:nvPr/>
        </p:nvSpPr>
        <p:spPr>
          <a:xfrm>
            <a:off x="1022119" y="4698674"/>
            <a:ext cx="1013700" cy="329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Analytics Solution</a:t>
            </a:r>
            <a:endParaRPr sz="1000">
              <a:latin typeface="Roboto"/>
              <a:ea typeface="Roboto"/>
              <a:cs typeface="Roboto"/>
              <a:sym typeface="Roboto"/>
            </a:endParaRPr>
          </a:p>
        </p:txBody>
      </p:sp>
      <p:sp>
        <p:nvSpPr>
          <p:cNvPr id="157" name="Google Shape;157;p17"/>
          <p:cNvSpPr/>
          <p:nvPr/>
        </p:nvSpPr>
        <p:spPr>
          <a:xfrm>
            <a:off x="20358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Data Exploration</a:t>
            </a:r>
            <a:endParaRPr sz="1000">
              <a:latin typeface="Roboto"/>
              <a:ea typeface="Roboto"/>
              <a:cs typeface="Roboto"/>
              <a:sym typeface="Roboto"/>
            </a:endParaRPr>
          </a:p>
        </p:txBody>
      </p:sp>
      <p:sp>
        <p:nvSpPr>
          <p:cNvPr id="158" name="Google Shape;158;p17"/>
          <p:cNvSpPr/>
          <p:nvPr/>
        </p:nvSpPr>
        <p:spPr>
          <a:xfrm>
            <a:off x="30495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Logistic Regression</a:t>
            </a:r>
            <a:endParaRPr sz="1000">
              <a:latin typeface="Roboto"/>
              <a:ea typeface="Roboto"/>
              <a:cs typeface="Roboto"/>
              <a:sym typeface="Roboto"/>
            </a:endParaRPr>
          </a:p>
        </p:txBody>
      </p:sp>
      <p:sp>
        <p:nvSpPr>
          <p:cNvPr id="159" name="Google Shape;159;p17"/>
          <p:cNvSpPr/>
          <p:nvPr/>
        </p:nvSpPr>
        <p:spPr>
          <a:xfrm>
            <a:off x="4064494"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CART </a:t>
            </a:r>
            <a:endParaRPr sz="1000">
              <a:latin typeface="Roboto"/>
              <a:ea typeface="Roboto"/>
              <a:cs typeface="Roboto"/>
              <a:sym typeface="Roboto"/>
            </a:endParaRPr>
          </a:p>
        </p:txBody>
      </p:sp>
      <p:sp>
        <p:nvSpPr>
          <p:cNvPr id="160" name="Google Shape;160;p17"/>
          <p:cNvSpPr/>
          <p:nvPr/>
        </p:nvSpPr>
        <p:spPr>
          <a:xfrm>
            <a:off x="5079469" y="469252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Model Evaluation</a:t>
            </a:r>
            <a:endParaRPr sz="1000">
              <a:latin typeface="Roboto"/>
              <a:ea typeface="Roboto"/>
              <a:cs typeface="Roboto"/>
              <a:sym typeface="Roboto"/>
            </a:endParaRPr>
          </a:p>
        </p:txBody>
      </p:sp>
      <p:sp>
        <p:nvSpPr>
          <p:cNvPr id="161" name="Google Shape;161;p17"/>
          <p:cNvSpPr/>
          <p:nvPr/>
        </p:nvSpPr>
        <p:spPr>
          <a:xfrm>
            <a:off x="6094444"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Implementation</a:t>
            </a:r>
            <a:endParaRPr sz="800">
              <a:latin typeface="Roboto"/>
              <a:ea typeface="Roboto"/>
              <a:cs typeface="Roboto"/>
              <a:sym typeface="Roboto"/>
            </a:endParaRPr>
          </a:p>
        </p:txBody>
      </p:sp>
      <p:sp>
        <p:nvSpPr>
          <p:cNvPr id="162" name="Google Shape;162;p17"/>
          <p:cNvSpPr/>
          <p:nvPr/>
        </p:nvSpPr>
        <p:spPr>
          <a:xfrm>
            <a:off x="7109419"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Extension</a:t>
            </a:r>
            <a:endParaRPr sz="1000">
              <a:latin typeface="Roboto"/>
              <a:ea typeface="Roboto"/>
              <a:cs typeface="Roboto"/>
              <a:sym typeface="Roboto"/>
            </a:endParaRPr>
          </a:p>
        </p:txBody>
      </p:sp>
      <p:sp>
        <p:nvSpPr>
          <p:cNvPr id="163" name="Google Shape;163;p17"/>
          <p:cNvSpPr/>
          <p:nvPr/>
        </p:nvSpPr>
        <p:spPr>
          <a:xfrm>
            <a:off x="8124394" y="4698674"/>
            <a:ext cx="1013700" cy="329100"/>
          </a:xfrm>
          <a:prstGeom prst="roundRect">
            <a:avLst>
              <a:gd fmla="val 16667" name="adj"/>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Conclusion</a:t>
            </a:r>
            <a:endParaRPr sz="1000">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02">
  <p:cSld name="SECTION_TITLE_AND_DESCRIPTION_1">
    <p:spTree>
      <p:nvGrpSpPr>
        <p:cNvPr id="164" name="Shape 164"/>
        <p:cNvGrpSpPr/>
        <p:nvPr/>
      </p:nvGrpSpPr>
      <p:grpSpPr>
        <a:xfrm>
          <a:off x="0" y="0"/>
          <a:ext cx="0" cy="0"/>
          <a:chOff x="0" y="0"/>
          <a:chExt cx="0" cy="0"/>
        </a:xfrm>
      </p:grpSpPr>
      <p:sp>
        <p:nvSpPr>
          <p:cNvPr id="165" name="Google Shape;165;p18"/>
          <p:cNvSpPr/>
          <p:nvPr/>
        </p:nvSpPr>
        <p:spPr>
          <a:xfrm>
            <a:off x="4572000"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54864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229600" y="0"/>
            <a:ext cx="914400" cy="914400"/>
          </a:xfrm>
          <a:prstGeom prst="rect">
            <a:avLst/>
          </a:prstGeom>
          <a:solidFill>
            <a:srgbClr val="3A5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7315200"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ph idx="1" type="subTitle"/>
          </p:nvPr>
        </p:nvSpPr>
        <p:spPr>
          <a:xfrm flipH="1">
            <a:off x="6233175" y="2702238"/>
            <a:ext cx="2198700" cy="521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FFFFF"/>
              </a:buClr>
              <a:buSzPts val="1100"/>
              <a:buFont typeface="Josefin Slab"/>
              <a:buNone/>
              <a:defRPr sz="1400">
                <a:solidFill>
                  <a:schemeClr val="dk1"/>
                </a:solidFill>
              </a:defRPr>
            </a:lvl1pPr>
            <a:lvl2pPr lvl="1"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2pPr>
            <a:lvl3pPr lvl="2"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3pPr>
            <a:lvl4pPr lvl="3"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4pPr>
            <a:lvl5pPr lvl="4"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5pPr>
            <a:lvl6pPr lvl="5"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6pPr>
            <a:lvl7pPr lvl="6"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7pPr>
            <a:lvl8pPr lvl="7"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8pPr>
            <a:lvl9pPr lvl="8" rtl="0" algn="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9pPr>
          </a:lstStyle>
          <a:p/>
        </p:txBody>
      </p:sp>
      <p:sp>
        <p:nvSpPr>
          <p:cNvPr id="170" name="Google Shape;170;p18"/>
          <p:cNvSpPr txBox="1"/>
          <p:nvPr>
            <p:ph type="ctrTitle"/>
          </p:nvPr>
        </p:nvSpPr>
        <p:spPr>
          <a:xfrm flipH="1">
            <a:off x="6501975" y="1920163"/>
            <a:ext cx="1929900" cy="594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5200"/>
              <a:buNone/>
              <a:defRPr b="1" sz="3600">
                <a:latin typeface="Lexend Exa"/>
                <a:ea typeface="Lexend Exa"/>
                <a:cs typeface="Lexend Exa"/>
                <a:sym typeface="Lexend Exa"/>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71" name="Google Shape;171;p18"/>
          <p:cNvSpPr/>
          <p:nvPr/>
        </p:nvSpPr>
        <p:spPr>
          <a:xfrm>
            <a:off x="0" y="4229100"/>
            <a:ext cx="914400" cy="914400"/>
          </a:xfrm>
          <a:prstGeom prst="rect">
            <a:avLst/>
          </a:prstGeom>
          <a:solidFill>
            <a:srgbClr val="3A5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2" name="Shape 172"/>
        <p:cNvGrpSpPr/>
        <p:nvPr/>
      </p:nvGrpSpPr>
      <p:grpSpPr>
        <a:xfrm>
          <a:off x="0" y="0"/>
          <a:ext cx="0" cy="0"/>
          <a:chOff x="0" y="0"/>
          <a:chExt cx="0" cy="0"/>
        </a:xfrm>
      </p:grpSpPr>
      <p:sp>
        <p:nvSpPr>
          <p:cNvPr id="173" name="Google Shape;173;p19"/>
          <p:cNvSpPr/>
          <p:nvPr/>
        </p:nvSpPr>
        <p:spPr>
          <a:xfrm>
            <a:off x="-9525" y="1847850"/>
            <a:ext cx="9144000" cy="1447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txBox="1"/>
          <p:nvPr>
            <p:ph type="ctrTitle"/>
          </p:nvPr>
        </p:nvSpPr>
        <p:spPr>
          <a:xfrm>
            <a:off x="2593500" y="298350"/>
            <a:ext cx="3957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75" name="Google Shape;175;p19"/>
          <p:cNvSpPr/>
          <p:nvPr/>
        </p:nvSpPr>
        <p:spPr>
          <a:xfrm>
            <a:off x="-9525"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8239225" y="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4114850" y="4229096"/>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txBox="1"/>
          <p:nvPr>
            <p:ph idx="1" type="subTitle"/>
          </p:nvPr>
        </p:nvSpPr>
        <p:spPr>
          <a:xfrm>
            <a:off x="2183022" y="2025900"/>
            <a:ext cx="1463100" cy="36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200"/>
              <a:buFont typeface="Josefin Sans"/>
              <a:buNone/>
              <a:defRPr b="1" sz="1600">
                <a:solidFill>
                  <a:schemeClr val="lt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179" name="Google Shape;179;p19"/>
          <p:cNvSpPr txBox="1"/>
          <p:nvPr>
            <p:ph idx="2" type="subTitle"/>
          </p:nvPr>
        </p:nvSpPr>
        <p:spPr>
          <a:xfrm>
            <a:off x="1391322" y="2329200"/>
            <a:ext cx="2254800" cy="78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100"/>
              <a:buFont typeface="Josefin Slab"/>
              <a:buChar char="●"/>
              <a:defRPr sz="1400">
                <a:solidFill>
                  <a:schemeClr val="lt1"/>
                </a:solidFill>
              </a:defRPr>
            </a:lvl1pPr>
            <a:lvl2pPr lvl="1"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2pPr>
            <a:lvl3pPr lvl="2"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3pPr>
            <a:lvl4pPr lvl="3"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4pPr>
            <a:lvl5pPr lvl="4"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5pPr>
            <a:lvl6pPr lvl="5"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6pPr>
            <a:lvl7pPr lvl="6"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7pPr>
            <a:lvl8pPr lvl="7"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8pPr>
            <a:lvl9pPr lvl="8"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9pPr>
          </a:lstStyle>
          <a:p/>
        </p:txBody>
      </p:sp>
      <p:sp>
        <p:nvSpPr>
          <p:cNvPr id="180" name="Google Shape;180;p19"/>
          <p:cNvSpPr txBox="1"/>
          <p:nvPr>
            <p:ph idx="3" type="subTitle"/>
          </p:nvPr>
        </p:nvSpPr>
        <p:spPr>
          <a:xfrm>
            <a:off x="5497878" y="2025900"/>
            <a:ext cx="14631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200"/>
              <a:buFont typeface="Josefin Sans"/>
              <a:buNone/>
              <a:defRPr b="1" sz="1600">
                <a:solidFill>
                  <a:schemeClr val="lt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181" name="Google Shape;181;p19"/>
          <p:cNvSpPr txBox="1"/>
          <p:nvPr>
            <p:ph idx="4" type="subTitle"/>
          </p:nvPr>
        </p:nvSpPr>
        <p:spPr>
          <a:xfrm>
            <a:off x="5497878" y="2329200"/>
            <a:ext cx="2254800" cy="78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100"/>
              <a:buFont typeface="Josefin Slab"/>
              <a:buChar char="●"/>
              <a:defRPr sz="1400">
                <a:solidFill>
                  <a:schemeClr val="lt1"/>
                </a:solidFill>
              </a:defRPr>
            </a:lvl1pPr>
            <a:lvl2pPr lvl="1"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2pPr>
            <a:lvl3pPr lvl="2"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3pPr>
            <a:lvl4pPr lvl="3"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4pPr>
            <a:lvl5pPr lvl="4"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5pPr>
            <a:lvl6pPr lvl="5"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6pPr>
            <a:lvl7pPr lvl="6"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7pPr>
            <a:lvl8pPr lvl="7"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8pPr>
            <a:lvl9pPr lvl="8" rtl="0" algn="ctr">
              <a:lnSpc>
                <a:spcPct val="100000"/>
              </a:lnSpc>
              <a:spcBef>
                <a:spcPts val="0"/>
              </a:spcBef>
              <a:spcAft>
                <a:spcPts val="0"/>
              </a:spcAft>
              <a:buClr>
                <a:schemeClr val="lt1"/>
              </a:buClr>
              <a:buSzPts val="1100"/>
              <a:buFont typeface="Josefin Slab"/>
              <a:buChar char="■"/>
              <a:defRPr sz="1100">
                <a:solidFill>
                  <a:schemeClr val="lt1"/>
                </a:solidFill>
                <a:latin typeface="Josefin Slab"/>
                <a:ea typeface="Josefin Slab"/>
                <a:cs typeface="Josefin Slab"/>
                <a:sym typeface="Josefin Slab"/>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ONLY_3_1">
    <p:bg>
      <p:bgPr>
        <a:solidFill>
          <a:schemeClr val="lt1"/>
        </a:solidFill>
      </p:bgPr>
    </p:bg>
    <p:spTree>
      <p:nvGrpSpPr>
        <p:cNvPr id="182" name="Shape 182"/>
        <p:cNvGrpSpPr/>
        <p:nvPr/>
      </p:nvGrpSpPr>
      <p:grpSpPr>
        <a:xfrm>
          <a:off x="0" y="0"/>
          <a:ext cx="0" cy="0"/>
          <a:chOff x="0" y="0"/>
          <a:chExt cx="0" cy="0"/>
        </a:xfrm>
      </p:grpSpPr>
      <p:sp>
        <p:nvSpPr>
          <p:cNvPr id="183" name="Google Shape;183;p20"/>
          <p:cNvSpPr/>
          <p:nvPr/>
        </p:nvSpPr>
        <p:spPr>
          <a:xfrm>
            <a:off x="2907786" y="3852450"/>
            <a:ext cx="649200" cy="64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2907786" y="2628150"/>
            <a:ext cx="649200" cy="64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2907786" y="1403850"/>
            <a:ext cx="649200" cy="64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txBox="1"/>
          <p:nvPr>
            <p:ph type="ctrTitle"/>
          </p:nvPr>
        </p:nvSpPr>
        <p:spPr>
          <a:xfrm>
            <a:off x="1643100" y="372725"/>
            <a:ext cx="5857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87" name="Google Shape;187;p20"/>
          <p:cNvSpPr/>
          <p:nvPr/>
        </p:nvSpPr>
        <p:spPr>
          <a:xfrm>
            <a:off x="0" y="4229096"/>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txBox="1"/>
          <p:nvPr>
            <p:ph idx="1" type="subTitle"/>
          </p:nvPr>
        </p:nvSpPr>
        <p:spPr>
          <a:xfrm>
            <a:off x="3703314" y="1458739"/>
            <a:ext cx="2532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89" name="Google Shape;189;p20"/>
          <p:cNvSpPr txBox="1"/>
          <p:nvPr>
            <p:ph idx="2" type="subTitle"/>
          </p:nvPr>
        </p:nvSpPr>
        <p:spPr>
          <a:xfrm>
            <a:off x="3703314" y="2683039"/>
            <a:ext cx="2532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90" name="Google Shape;190;p20"/>
          <p:cNvSpPr txBox="1"/>
          <p:nvPr>
            <p:ph idx="3" type="subTitle"/>
          </p:nvPr>
        </p:nvSpPr>
        <p:spPr>
          <a:xfrm>
            <a:off x="3703314" y="3907339"/>
            <a:ext cx="2532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91" name="Google Shape;191;p20"/>
          <p:cNvSpPr txBox="1"/>
          <p:nvPr>
            <p:ph hasCustomPrompt="1" idx="4" type="title"/>
          </p:nvPr>
        </p:nvSpPr>
        <p:spPr>
          <a:xfrm>
            <a:off x="2941527" y="1545609"/>
            <a:ext cx="581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b="1" sz="2000">
                <a:solidFill>
                  <a:schemeClr val="lt1"/>
                </a:solidFill>
              </a:defRPr>
            </a:lvl1pPr>
            <a:lvl2pPr lvl="1"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2pPr>
            <a:lvl3pPr lvl="2"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3pPr>
            <a:lvl4pPr lvl="3"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4pPr>
            <a:lvl5pPr lvl="4"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5pPr>
            <a:lvl6pPr lvl="5"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6pPr>
            <a:lvl7pPr lvl="6"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7pPr>
            <a:lvl8pPr lvl="7"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8pPr>
            <a:lvl9pPr lvl="8"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9pPr>
          </a:lstStyle>
          <a:p>
            <a:r>
              <a:t>xx%</a:t>
            </a:r>
          </a:p>
        </p:txBody>
      </p:sp>
      <p:sp>
        <p:nvSpPr>
          <p:cNvPr id="192" name="Google Shape;192;p20"/>
          <p:cNvSpPr txBox="1"/>
          <p:nvPr>
            <p:ph hasCustomPrompt="1" idx="5" type="title"/>
          </p:nvPr>
        </p:nvSpPr>
        <p:spPr>
          <a:xfrm>
            <a:off x="2941539" y="2769904"/>
            <a:ext cx="581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b="1" sz="2000">
                <a:solidFill>
                  <a:schemeClr val="lt1"/>
                </a:solidFill>
              </a:defRPr>
            </a:lvl1pPr>
            <a:lvl2pPr lvl="1"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2pPr>
            <a:lvl3pPr lvl="2"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3pPr>
            <a:lvl4pPr lvl="3"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4pPr>
            <a:lvl5pPr lvl="4"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5pPr>
            <a:lvl6pPr lvl="5"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6pPr>
            <a:lvl7pPr lvl="6"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7pPr>
            <a:lvl8pPr lvl="7"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8pPr>
            <a:lvl9pPr lvl="8" rtl="0" algn="ctr">
              <a:spcBef>
                <a:spcPts val="0"/>
              </a:spcBef>
              <a:spcAft>
                <a:spcPts val="0"/>
              </a:spcAft>
              <a:buClr>
                <a:schemeClr val="lt1"/>
              </a:buClr>
              <a:buSzPts val="3600"/>
              <a:buFont typeface="Anton"/>
              <a:buNone/>
              <a:defRPr sz="3600">
                <a:solidFill>
                  <a:schemeClr val="lt1"/>
                </a:solidFill>
                <a:latin typeface="Anton"/>
                <a:ea typeface="Anton"/>
                <a:cs typeface="Anton"/>
                <a:sym typeface="Anton"/>
              </a:defRPr>
            </a:lvl9pPr>
          </a:lstStyle>
          <a:p>
            <a:r>
              <a:t>xx%</a:t>
            </a:r>
          </a:p>
        </p:txBody>
      </p:sp>
      <p:sp>
        <p:nvSpPr>
          <p:cNvPr id="193" name="Google Shape;193;p20"/>
          <p:cNvSpPr txBox="1"/>
          <p:nvPr>
            <p:ph hasCustomPrompt="1" idx="6" type="title"/>
          </p:nvPr>
        </p:nvSpPr>
        <p:spPr>
          <a:xfrm>
            <a:off x="2941536" y="3994200"/>
            <a:ext cx="581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b="1" sz="2000"/>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194" name="Google Shape;194;p20"/>
          <p:cNvSpPr/>
          <p:nvPr/>
        </p:nvSpPr>
        <p:spPr>
          <a:xfrm>
            <a:off x="0" y="3314692"/>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0" y="2400304"/>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flipH="1" rot="10800000">
            <a:off x="8229600" y="4"/>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flipH="1" rot="10800000">
            <a:off x="8229600" y="914408"/>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flipH="1" rot="10800000">
            <a:off x="8229600" y="1828796"/>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a:off x="0" y="-19050"/>
            <a:ext cx="5814000" cy="516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0" y="-19050"/>
            <a:ext cx="9144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ctrTitle"/>
          </p:nvPr>
        </p:nvSpPr>
        <p:spPr>
          <a:xfrm>
            <a:off x="1024100" y="1463863"/>
            <a:ext cx="4005000" cy="1607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200"/>
              <a:buNone/>
              <a:defRPr b="1" sz="3600">
                <a:solidFill>
                  <a:schemeClr val="lt1"/>
                </a:solidFill>
                <a:latin typeface="Lexend Exa"/>
                <a:ea typeface="Lexend Exa"/>
                <a:cs typeface="Lexend Exa"/>
                <a:sym typeface="Lexend Exa"/>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29" name="Google Shape;29;p3"/>
          <p:cNvSpPr txBox="1"/>
          <p:nvPr>
            <p:ph idx="1" type="subTitle"/>
          </p:nvPr>
        </p:nvSpPr>
        <p:spPr>
          <a:xfrm>
            <a:off x="1024100" y="3197838"/>
            <a:ext cx="2252100" cy="4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2800"/>
              <a:buNone/>
              <a:defRPr sz="1400">
                <a:solidFill>
                  <a:schemeClr val="lt1"/>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TITLE_ONLY_3_1_1">
    <p:bg>
      <p:bgPr>
        <a:solidFill>
          <a:schemeClr val="lt1"/>
        </a:solidFill>
      </p:bgPr>
    </p:bg>
    <p:spTree>
      <p:nvGrpSpPr>
        <p:cNvPr id="199" name="Shape 199"/>
        <p:cNvGrpSpPr/>
        <p:nvPr/>
      </p:nvGrpSpPr>
      <p:grpSpPr>
        <a:xfrm>
          <a:off x="0" y="0"/>
          <a:ext cx="0" cy="0"/>
          <a:chOff x="0" y="0"/>
          <a:chExt cx="0" cy="0"/>
        </a:xfrm>
      </p:grpSpPr>
      <p:sp>
        <p:nvSpPr>
          <p:cNvPr id="200" name="Google Shape;200;p21"/>
          <p:cNvSpPr txBox="1"/>
          <p:nvPr>
            <p:ph type="ctrTitle"/>
          </p:nvPr>
        </p:nvSpPr>
        <p:spPr>
          <a:xfrm>
            <a:off x="1643100" y="372725"/>
            <a:ext cx="5857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01" name="Google Shape;201;p21"/>
          <p:cNvSpPr txBox="1"/>
          <p:nvPr>
            <p:ph idx="1" type="subTitle"/>
          </p:nvPr>
        </p:nvSpPr>
        <p:spPr>
          <a:xfrm>
            <a:off x="1793951" y="1370251"/>
            <a:ext cx="2532900" cy="53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02" name="Google Shape;202;p21"/>
          <p:cNvSpPr txBox="1"/>
          <p:nvPr>
            <p:ph idx="2" type="subTitle"/>
          </p:nvPr>
        </p:nvSpPr>
        <p:spPr>
          <a:xfrm>
            <a:off x="1793951" y="2302050"/>
            <a:ext cx="2532900" cy="53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03" name="Google Shape;203;p21"/>
          <p:cNvSpPr txBox="1"/>
          <p:nvPr>
            <p:ph idx="3" type="subTitle"/>
          </p:nvPr>
        </p:nvSpPr>
        <p:spPr>
          <a:xfrm>
            <a:off x="1793951" y="3233849"/>
            <a:ext cx="2532900" cy="53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04" name="Google Shape;204;p21"/>
          <p:cNvSpPr/>
          <p:nvPr/>
        </p:nvSpPr>
        <p:spPr>
          <a:xfrm>
            <a:off x="0" y="2571744"/>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0" y="1657356"/>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flipH="1" rot="10800000">
            <a:off x="8229600" y="1657356"/>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flipH="1" rot="10800000">
            <a:off x="8229600" y="2571744"/>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txBox="1"/>
          <p:nvPr>
            <p:ph hasCustomPrompt="1" idx="4" type="title"/>
          </p:nvPr>
        </p:nvSpPr>
        <p:spPr>
          <a:xfrm>
            <a:off x="6446149" y="1319851"/>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1" sz="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9" name="Google Shape;209;p21"/>
          <p:cNvSpPr txBox="1"/>
          <p:nvPr>
            <p:ph hasCustomPrompt="1" idx="5" type="title"/>
          </p:nvPr>
        </p:nvSpPr>
        <p:spPr>
          <a:xfrm>
            <a:off x="6446149" y="2251650"/>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1" sz="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0" name="Google Shape;210;p21"/>
          <p:cNvSpPr txBox="1"/>
          <p:nvPr>
            <p:ph hasCustomPrompt="1" idx="6" type="title"/>
          </p:nvPr>
        </p:nvSpPr>
        <p:spPr>
          <a:xfrm>
            <a:off x="6446149" y="3183449"/>
            <a:ext cx="903900" cy="64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200"/>
              <a:buNone/>
              <a:defRPr b="1" sz="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solidFill>
          <a:schemeClr val="lt1"/>
        </a:solidFill>
      </p:bgPr>
    </p:bg>
    <p:spTree>
      <p:nvGrpSpPr>
        <p:cNvPr id="211" name="Shape 211"/>
        <p:cNvGrpSpPr/>
        <p:nvPr/>
      </p:nvGrpSpPr>
      <p:grpSpPr>
        <a:xfrm>
          <a:off x="0" y="0"/>
          <a:ext cx="0" cy="0"/>
          <a:chOff x="0" y="0"/>
          <a:chExt cx="0" cy="0"/>
        </a:xfrm>
      </p:grpSpPr>
      <p:sp>
        <p:nvSpPr>
          <p:cNvPr id="212" name="Google Shape;212;p22"/>
          <p:cNvSpPr/>
          <p:nvPr/>
        </p:nvSpPr>
        <p:spPr>
          <a:xfrm>
            <a:off x="0" y="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91440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flipH="1" rot="10800000">
            <a:off x="73152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flipH="1" rot="10800000">
            <a:off x="8229600" y="42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ph idx="1" type="subTitle"/>
          </p:nvPr>
        </p:nvSpPr>
        <p:spPr>
          <a:xfrm>
            <a:off x="719300" y="1882469"/>
            <a:ext cx="2438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217" name="Google Shape;217;p22"/>
          <p:cNvSpPr txBox="1"/>
          <p:nvPr>
            <p:ph idx="2" type="subTitle"/>
          </p:nvPr>
        </p:nvSpPr>
        <p:spPr>
          <a:xfrm>
            <a:off x="5986532" y="1882469"/>
            <a:ext cx="2438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218" name="Google Shape;218;p22"/>
          <p:cNvSpPr txBox="1"/>
          <p:nvPr>
            <p:ph idx="3" type="subTitle"/>
          </p:nvPr>
        </p:nvSpPr>
        <p:spPr>
          <a:xfrm>
            <a:off x="3352941" y="3451705"/>
            <a:ext cx="2438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219" name="Google Shape;219;p22"/>
          <p:cNvSpPr txBox="1"/>
          <p:nvPr>
            <p:ph idx="4" type="subTitle"/>
          </p:nvPr>
        </p:nvSpPr>
        <p:spPr>
          <a:xfrm>
            <a:off x="3352891" y="1882467"/>
            <a:ext cx="2438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220" name="Google Shape;220;p22"/>
          <p:cNvSpPr txBox="1"/>
          <p:nvPr>
            <p:ph idx="5" type="subTitle"/>
          </p:nvPr>
        </p:nvSpPr>
        <p:spPr>
          <a:xfrm>
            <a:off x="719350" y="3451705"/>
            <a:ext cx="2438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221" name="Google Shape;221;p22"/>
          <p:cNvSpPr txBox="1"/>
          <p:nvPr>
            <p:ph idx="6" type="subTitle"/>
          </p:nvPr>
        </p:nvSpPr>
        <p:spPr>
          <a:xfrm>
            <a:off x="5986532" y="3451706"/>
            <a:ext cx="2438100" cy="549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222" name="Google Shape;222;p22"/>
          <p:cNvSpPr txBox="1"/>
          <p:nvPr>
            <p:ph type="ctrTitle"/>
          </p:nvPr>
        </p:nvSpPr>
        <p:spPr>
          <a:xfrm>
            <a:off x="2642075" y="303150"/>
            <a:ext cx="3859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1">
  <p:cSld name="TITLE_ONLY_1">
    <p:spTree>
      <p:nvGrpSpPr>
        <p:cNvPr id="223" name="Shape 223"/>
        <p:cNvGrpSpPr/>
        <p:nvPr/>
      </p:nvGrpSpPr>
      <p:grpSpPr>
        <a:xfrm>
          <a:off x="0" y="0"/>
          <a:ext cx="0" cy="0"/>
          <a:chOff x="0" y="0"/>
          <a:chExt cx="0" cy="0"/>
        </a:xfrm>
      </p:grpSpPr>
      <p:sp>
        <p:nvSpPr>
          <p:cNvPr id="224" name="Google Shape;224;p23"/>
          <p:cNvSpPr txBox="1"/>
          <p:nvPr>
            <p:ph type="ctrTitle"/>
          </p:nvPr>
        </p:nvSpPr>
        <p:spPr>
          <a:xfrm>
            <a:off x="2238450" y="303150"/>
            <a:ext cx="46671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2929"/>
              </a:buClr>
              <a:buSzPts val="2400"/>
              <a:buNone/>
              <a:defRPr b="1" sz="2400"/>
            </a:lvl1pPr>
            <a:lvl2pPr lvl="1" rtl="0">
              <a:spcBef>
                <a:spcPts val="0"/>
              </a:spcBef>
              <a:spcAft>
                <a:spcPts val="0"/>
              </a:spcAft>
              <a:buClr>
                <a:srgbClr val="2A2929"/>
              </a:buClr>
              <a:buSzPts val="2400"/>
              <a:buNone/>
              <a:defRPr sz="2400">
                <a:solidFill>
                  <a:srgbClr val="2A2929"/>
                </a:solidFill>
              </a:defRPr>
            </a:lvl2pPr>
            <a:lvl3pPr lvl="2" rtl="0">
              <a:spcBef>
                <a:spcPts val="0"/>
              </a:spcBef>
              <a:spcAft>
                <a:spcPts val="0"/>
              </a:spcAft>
              <a:buClr>
                <a:srgbClr val="2A2929"/>
              </a:buClr>
              <a:buSzPts val="2400"/>
              <a:buNone/>
              <a:defRPr sz="2400">
                <a:solidFill>
                  <a:srgbClr val="2A2929"/>
                </a:solidFill>
              </a:defRPr>
            </a:lvl3pPr>
            <a:lvl4pPr lvl="3" rtl="0">
              <a:spcBef>
                <a:spcPts val="0"/>
              </a:spcBef>
              <a:spcAft>
                <a:spcPts val="0"/>
              </a:spcAft>
              <a:buClr>
                <a:srgbClr val="2A2929"/>
              </a:buClr>
              <a:buSzPts val="2400"/>
              <a:buNone/>
              <a:defRPr sz="2400">
                <a:solidFill>
                  <a:srgbClr val="2A2929"/>
                </a:solidFill>
              </a:defRPr>
            </a:lvl4pPr>
            <a:lvl5pPr lvl="4" rtl="0">
              <a:spcBef>
                <a:spcPts val="0"/>
              </a:spcBef>
              <a:spcAft>
                <a:spcPts val="0"/>
              </a:spcAft>
              <a:buClr>
                <a:srgbClr val="2A2929"/>
              </a:buClr>
              <a:buSzPts val="2400"/>
              <a:buNone/>
              <a:defRPr sz="2400">
                <a:solidFill>
                  <a:srgbClr val="2A2929"/>
                </a:solidFill>
              </a:defRPr>
            </a:lvl5pPr>
            <a:lvl6pPr lvl="5" rtl="0">
              <a:spcBef>
                <a:spcPts val="0"/>
              </a:spcBef>
              <a:spcAft>
                <a:spcPts val="0"/>
              </a:spcAft>
              <a:buClr>
                <a:srgbClr val="2A2929"/>
              </a:buClr>
              <a:buSzPts val="2400"/>
              <a:buNone/>
              <a:defRPr sz="2400">
                <a:solidFill>
                  <a:srgbClr val="2A2929"/>
                </a:solidFill>
              </a:defRPr>
            </a:lvl6pPr>
            <a:lvl7pPr lvl="6" rtl="0">
              <a:spcBef>
                <a:spcPts val="0"/>
              </a:spcBef>
              <a:spcAft>
                <a:spcPts val="0"/>
              </a:spcAft>
              <a:buClr>
                <a:srgbClr val="2A2929"/>
              </a:buClr>
              <a:buSzPts val="2400"/>
              <a:buNone/>
              <a:defRPr sz="2400">
                <a:solidFill>
                  <a:srgbClr val="2A2929"/>
                </a:solidFill>
              </a:defRPr>
            </a:lvl7pPr>
            <a:lvl8pPr lvl="7" rtl="0">
              <a:spcBef>
                <a:spcPts val="0"/>
              </a:spcBef>
              <a:spcAft>
                <a:spcPts val="0"/>
              </a:spcAft>
              <a:buClr>
                <a:srgbClr val="2A2929"/>
              </a:buClr>
              <a:buSzPts val="2400"/>
              <a:buNone/>
              <a:defRPr sz="2400">
                <a:solidFill>
                  <a:srgbClr val="2A2929"/>
                </a:solidFill>
              </a:defRPr>
            </a:lvl8pPr>
            <a:lvl9pPr lvl="8" rtl="0">
              <a:spcBef>
                <a:spcPts val="0"/>
              </a:spcBef>
              <a:spcAft>
                <a:spcPts val="0"/>
              </a:spcAft>
              <a:buClr>
                <a:srgbClr val="2A2929"/>
              </a:buClr>
              <a:buSzPts val="2400"/>
              <a:buNone/>
              <a:defRPr sz="2400">
                <a:solidFill>
                  <a:srgbClr val="2A2929"/>
                </a:solidFill>
              </a:defRPr>
            </a:lvl9pPr>
          </a:lstStyle>
          <a:p/>
        </p:txBody>
      </p:sp>
      <p:sp>
        <p:nvSpPr>
          <p:cNvPr id="225" name="Google Shape;225;p23"/>
          <p:cNvSpPr/>
          <p:nvPr/>
        </p:nvSpPr>
        <p:spPr>
          <a:xfrm>
            <a:off x="0" y="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822960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rot="10800000">
            <a:off x="4114800" y="42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TITLE_ONLY_2">
    <p:bg>
      <p:bgPr>
        <a:solidFill>
          <a:schemeClr val="lt1"/>
        </a:solidFill>
      </p:bgPr>
    </p:bg>
    <p:spTree>
      <p:nvGrpSpPr>
        <p:cNvPr id="228" name="Shape 228"/>
        <p:cNvGrpSpPr/>
        <p:nvPr/>
      </p:nvGrpSpPr>
      <p:grpSpPr>
        <a:xfrm>
          <a:off x="0" y="0"/>
          <a:ext cx="0" cy="0"/>
          <a:chOff x="0" y="0"/>
          <a:chExt cx="0" cy="0"/>
        </a:xfrm>
      </p:grpSpPr>
      <p:sp>
        <p:nvSpPr>
          <p:cNvPr id="229" name="Google Shape;229;p24"/>
          <p:cNvSpPr txBox="1"/>
          <p:nvPr>
            <p:ph type="ctrTitle"/>
          </p:nvPr>
        </p:nvSpPr>
        <p:spPr>
          <a:xfrm>
            <a:off x="1643100" y="372725"/>
            <a:ext cx="5857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30" name="Google Shape;230;p24"/>
          <p:cNvSpPr/>
          <p:nvPr/>
        </p:nvSpPr>
        <p:spPr>
          <a:xfrm>
            <a:off x="0"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flipH="1" rot="10800000">
            <a:off x="822960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txBox="1"/>
          <p:nvPr>
            <p:ph idx="1" type="subTitle"/>
          </p:nvPr>
        </p:nvSpPr>
        <p:spPr>
          <a:xfrm>
            <a:off x="835017" y="2092226"/>
            <a:ext cx="1961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Josefin Sans"/>
              <a:buNone/>
              <a:defRPr b="1" sz="20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33" name="Google Shape;233;p24"/>
          <p:cNvSpPr txBox="1"/>
          <p:nvPr>
            <p:ph idx="2" type="subTitle"/>
          </p:nvPr>
        </p:nvSpPr>
        <p:spPr>
          <a:xfrm>
            <a:off x="547917" y="2511874"/>
            <a:ext cx="25353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34" name="Google Shape;234;p24"/>
          <p:cNvSpPr txBox="1"/>
          <p:nvPr>
            <p:ph idx="3" type="subTitle"/>
          </p:nvPr>
        </p:nvSpPr>
        <p:spPr>
          <a:xfrm>
            <a:off x="3513786" y="2092226"/>
            <a:ext cx="1961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Josefin Sans"/>
              <a:buNone/>
              <a:defRPr b="1" sz="20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35" name="Google Shape;235;p24"/>
          <p:cNvSpPr txBox="1"/>
          <p:nvPr>
            <p:ph idx="4" type="subTitle"/>
          </p:nvPr>
        </p:nvSpPr>
        <p:spPr>
          <a:xfrm>
            <a:off x="3226686" y="2511874"/>
            <a:ext cx="25353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36" name="Google Shape;236;p24"/>
          <p:cNvSpPr txBox="1"/>
          <p:nvPr>
            <p:ph idx="5" type="subTitle"/>
          </p:nvPr>
        </p:nvSpPr>
        <p:spPr>
          <a:xfrm>
            <a:off x="6424086" y="2092226"/>
            <a:ext cx="19611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Josefin Sans"/>
              <a:buNone/>
              <a:defRPr b="1" sz="20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37" name="Google Shape;237;p24"/>
          <p:cNvSpPr txBox="1"/>
          <p:nvPr>
            <p:ph idx="6" type="subTitle"/>
          </p:nvPr>
        </p:nvSpPr>
        <p:spPr>
          <a:xfrm>
            <a:off x="6136983" y="2511874"/>
            <a:ext cx="2535300" cy="53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38" name="Google Shape;238;p24"/>
          <p:cNvSpPr/>
          <p:nvPr/>
        </p:nvSpPr>
        <p:spPr>
          <a:xfrm>
            <a:off x="741125" y="3183825"/>
            <a:ext cx="2148900" cy="12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3499125" y="3183825"/>
            <a:ext cx="2148900" cy="1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6330175" y="3183825"/>
            <a:ext cx="2148900" cy="1239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TITLE_ONLY_3_2">
    <p:bg>
      <p:bgPr>
        <a:solidFill>
          <a:schemeClr val="lt1"/>
        </a:solidFill>
      </p:bgPr>
    </p:bg>
    <p:spTree>
      <p:nvGrpSpPr>
        <p:cNvPr id="241" name="Shape 241"/>
        <p:cNvGrpSpPr/>
        <p:nvPr/>
      </p:nvGrpSpPr>
      <p:grpSpPr>
        <a:xfrm>
          <a:off x="0" y="0"/>
          <a:ext cx="0" cy="0"/>
          <a:chOff x="0" y="0"/>
          <a:chExt cx="0" cy="0"/>
        </a:xfrm>
      </p:grpSpPr>
      <p:sp>
        <p:nvSpPr>
          <p:cNvPr id="242" name="Google Shape;242;p25"/>
          <p:cNvSpPr txBox="1"/>
          <p:nvPr>
            <p:ph type="ctrTitle"/>
          </p:nvPr>
        </p:nvSpPr>
        <p:spPr>
          <a:xfrm>
            <a:off x="1643100" y="291725"/>
            <a:ext cx="5857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43" name="Google Shape;243;p25"/>
          <p:cNvSpPr/>
          <p:nvPr/>
        </p:nvSpPr>
        <p:spPr>
          <a:xfrm flipH="1">
            <a:off x="8229600"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rot="10800000">
            <a:off x="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txBox="1"/>
          <p:nvPr>
            <p:ph idx="1" type="subTitle"/>
          </p:nvPr>
        </p:nvSpPr>
        <p:spPr>
          <a:xfrm>
            <a:off x="3657600" y="1275386"/>
            <a:ext cx="14631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200"/>
              <a:buFont typeface="Josefin Sans"/>
              <a:buNone/>
              <a:defRPr b="1" sz="16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46" name="Google Shape;246;p25"/>
          <p:cNvSpPr txBox="1"/>
          <p:nvPr>
            <p:ph idx="2" type="subTitle"/>
          </p:nvPr>
        </p:nvSpPr>
        <p:spPr>
          <a:xfrm>
            <a:off x="3657600" y="1641064"/>
            <a:ext cx="2532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7" name="Google Shape;247;p25"/>
          <p:cNvSpPr txBox="1"/>
          <p:nvPr>
            <p:ph idx="3" type="subTitle"/>
          </p:nvPr>
        </p:nvSpPr>
        <p:spPr>
          <a:xfrm>
            <a:off x="3657600" y="2499687"/>
            <a:ext cx="14631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200"/>
              <a:buFont typeface="Josefin Sans"/>
              <a:buNone/>
              <a:defRPr b="1" sz="16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48" name="Google Shape;248;p25"/>
          <p:cNvSpPr txBox="1"/>
          <p:nvPr>
            <p:ph idx="4" type="subTitle"/>
          </p:nvPr>
        </p:nvSpPr>
        <p:spPr>
          <a:xfrm>
            <a:off x="3657600" y="2865364"/>
            <a:ext cx="2532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49" name="Google Shape;249;p25"/>
          <p:cNvSpPr txBox="1"/>
          <p:nvPr>
            <p:ph idx="5" type="subTitle"/>
          </p:nvPr>
        </p:nvSpPr>
        <p:spPr>
          <a:xfrm>
            <a:off x="3657600" y="3723987"/>
            <a:ext cx="14631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200"/>
              <a:buFont typeface="Josefin Sans"/>
              <a:buNone/>
              <a:defRPr b="1" sz="16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50" name="Google Shape;250;p25"/>
          <p:cNvSpPr txBox="1"/>
          <p:nvPr>
            <p:ph idx="6" type="subTitle"/>
          </p:nvPr>
        </p:nvSpPr>
        <p:spPr>
          <a:xfrm>
            <a:off x="3657600" y="4089664"/>
            <a:ext cx="25329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1_1">
    <p:bg>
      <p:bgPr>
        <a:solidFill>
          <a:schemeClr val="lt1"/>
        </a:solidFill>
      </p:bgPr>
    </p:bg>
    <p:spTree>
      <p:nvGrpSpPr>
        <p:cNvPr id="251" name="Shape 251"/>
        <p:cNvGrpSpPr/>
        <p:nvPr/>
      </p:nvGrpSpPr>
      <p:grpSpPr>
        <a:xfrm>
          <a:off x="0" y="0"/>
          <a:ext cx="0" cy="0"/>
          <a:chOff x="0" y="0"/>
          <a:chExt cx="0" cy="0"/>
        </a:xfrm>
      </p:grpSpPr>
      <p:sp>
        <p:nvSpPr>
          <p:cNvPr id="252" name="Google Shape;252;p26"/>
          <p:cNvSpPr/>
          <p:nvPr/>
        </p:nvSpPr>
        <p:spPr>
          <a:xfrm>
            <a:off x="4410175" y="2876550"/>
            <a:ext cx="4733700" cy="13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0" y="1504650"/>
            <a:ext cx="1371600" cy="274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4410175" y="1504650"/>
            <a:ext cx="4733700" cy="13719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txBox="1"/>
          <p:nvPr>
            <p:ph type="ctrTitle"/>
          </p:nvPr>
        </p:nvSpPr>
        <p:spPr>
          <a:xfrm>
            <a:off x="2593550" y="379350"/>
            <a:ext cx="3957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56" name="Google Shape;256;p26"/>
          <p:cNvSpPr txBox="1"/>
          <p:nvPr>
            <p:ph idx="1" type="subTitle"/>
          </p:nvPr>
        </p:nvSpPr>
        <p:spPr>
          <a:xfrm>
            <a:off x="6664050" y="1733075"/>
            <a:ext cx="1783200" cy="36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200"/>
              <a:buFont typeface="Josefin Sans"/>
              <a:buNone/>
              <a:defRPr b="1" sz="1600">
                <a:solidFill>
                  <a:schemeClr val="lt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57" name="Google Shape;257;p26"/>
          <p:cNvSpPr txBox="1"/>
          <p:nvPr>
            <p:ph idx="2" type="subTitle"/>
          </p:nvPr>
        </p:nvSpPr>
        <p:spPr>
          <a:xfrm>
            <a:off x="5914350" y="2098764"/>
            <a:ext cx="2532900" cy="53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100"/>
              <a:buFont typeface="Josefin Slab"/>
              <a:buNone/>
              <a:defRPr sz="1400">
                <a:solidFill>
                  <a:schemeClr val="lt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58" name="Google Shape;258;p26"/>
          <p:cNvSpPr txBox="1"/>
          <p:nvPr>
            <p:ph idx="3" type="subTitle"/>
          </p:nvPr>
        </p:nvSpPr>
        <p:spPr>
          <a:xfrm>
            <a:off x="6664050" y="3114925"/>
            <a:ext cx="1783200" cy="36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200"/>
              <a:buFont typeface="Josefin Sans"/>
              <a:buNone/>
              <a:defRPr b="1" sz="1600">
                <a:solidFill>
                  <a:schemeClr val="dk1"/>
                </a:solidFill>
                <a:latin typeface="Lexend Exa"/>
                <a:ea typeface="Lexend Exa"/>
                <a:cs typeface="Lexend Exa"/>
                <a:sym typeface="Lexend Exa"/>
              </a:defRPr>
            </a:lvl1pPr>
            <a:lvl2pPr lvl="1"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200"/>
              <a:buFont typeface="Josefin Sans"/>
              <a:buNone/>
              <a:defRPr b="1">
                <a:solidFill>
                  <a:srgbClr val="434343"/>
                </a:solidFill>
                <a:latin typeface="Josefin Sans"/>
                <a:ea typeface="Josefin Sans"/>
                <a:cs typeface="Josefin Sans"/>
                <a:sym typeface="Josefin Sans"/>
              </a:defRPr>
            </a:lvl9pPr>
          </a:lstStyle>
          <a:p/>
        </p:txBody>
      </p:sp>
      <p:sp>
        <p:nvSpPr>
          <p:cNvPr id="259" name="Google Shape;259;p26"/>
          <p:cNvSpPr txBox="1"/>
          <p:nvPr>
            <p:ph idx="4" type="subTitle"/>
          </p:nvPr>
        </p:nvSpPr>
        <p:spPr>
          <a:xfrm>
            <a:off x="5914350" y="3480602"/>
            <a:ext cx="2532900" cy="53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lt1"/>
        </a:solidFill>
      </p:bgPr>
    </p:bg>
    <p:spTree>
      <p:nvGrpSpPr>
        <p:cNvPr id="260" name="Shape 260"/>
        <p:cNvGrpSpPr/>
        <p:nvPr/>
      </p:nvGrpSpPr>
      <p:grpSpPr>
        <a:xfrm>
          <a:off x="0" y="0"/>
          <a:ext cx="0" cy="0"/>
          <a:chOff x="0" y="0"/>
          <a:chExt cx="0" cy="0"/>
        </a:xfrm>
      </p:grpSpPr>
      <p:sp>
        <p:nvSpPr>
          <p:cNvPr id="261" name="Google Shape;261;p27"/>
          <p:cNvSpPr/>
          <p:nvPr/>
        </p:nvSpPr>
        <p:spPr>
          <a:xfrm flipH="1">
            <a:off x="0" y="2571800"/>
            <a:ext cx="4572000" cy="25716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flipH="1">
            <a:off x="4572000" y="0"/>
            <a:ext cx="4572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4572000" y="2571800"/>
            <a:ext cx="4572000" cy="2571600"/>
          </a:xfrm>
          <a:prstGeom prst="rect">
            <a:avLst/>
          </a:prstGeom>
          <a:solidFill>
            <a:srgbClr val="F3D7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txBox="1"/>
          <p:nvPr/>
        </p:nvSpPr>
        <p:spPr>
          <a:xfrm>
            <a:off x="5082150" y="3388515"/>
            <a:ext cx="3551700" cy="110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a:solidFill>
                  <a:schemeClr val="dk1"/>
                </a:solidFill>
                <a:latin typeface="Roboto"/>
                <a:ea typeface="Roboto"/>
                <a:cs typeface="Roboto"/>
                <a:sym typeface="Roboto"/>
              </a:rPr>
              <a:t>CREDITS:</a:t>
            </a:r>
            <a:r>
              <a:rPr lang="en">
                <a:solidFill>
                  <a:schemeClr val="dk1"/>
                </a:solidFill>
                <a:latin typeface="Roboto"/>
                <a:ea typeface="Roboto"/>
                <a:cs typeface="Roboto"/>
                <a:sym typeface="Roboto"/>
              </a:rPr>
              <a:t> This presentation template was created by </a:t>
            </a:r>
            <a:r>
              <a:rPr b="1" lang="en">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a:solidFill>
                  <a:schemeClr val="dk1"/>
                </a:solidFill>
                <a:latin typeface="Roboto"/>
                <a:ea typeface="Roboto"/>
                <a:cs typeface="Roboto"/>
                <a:sym typeface="Roboto"/>
              </a:rPr>
              <a:t>, including icons by </a:t>
            </a:r>
            <a:r>
              <a:rPr b="1" lang="en">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lang="en">
                <a:solidFill>
                  <a:schemeClr val="dk1"/>
                </a:solidFill>
                <a:latin typeface="Roboto"/>
                <a:ea typeface="Roboto"/>
                <a:cs typeface="Roboto"/>
                <a:sym typeface="Roboto"/>
              </a:rPr>
              <a:t>, infographics &amp; images by </a:t>
            </a:r>
            <a:r>
              <a:rPr b="1" lang="en">
                <a:solidFill>
                  <a:schemeClr val="dk1"/>
                </a:solidFill>
                <a:uFill>
                  <a:noFill/>
                </a:uFill>
                <a:latin typeface="Roboto"/>
                <a:ea typeface="Roboto"/>
                <a:cs typeface="Roboto"/>
                <a:sym typeface="Roboto"/>
                <a:hlinkClick r:id="rId4">
                  <a:extLst>
                    <a:ext uri="{A12FA001-AC4F-418D-AE19-62706E023703}">
                      <ahyp:hlinkClr val="tx"/>
                    </a:ext>
                  </a:extLst>
                </a:hlinkClick>
              </a:rPr>
              <a:t>Freepik</a:t>
            </a:r>
            <a:endParaRPr>
              <a:solidFill>
                <a:srgbClr val="2A2929"/>
              </a:solidFill>
              <a:latin typeface="Roboto"/>
              <a:ea typeface="Roboto"/>
              <a:cs typeface="Roboto"/>
              <a:sym typeface="Roboto"/>
            </a:endParaRPr>
          </a:p>
        </p:txBody>
      </p:sp>
      <p:sp>
        <p:nvSpPr>
          <p:cNvPr id="265" name="Google Shape;265;p27"/>
          <p:cNvSpPr txBox="1"/>
          <p:nvPr>
            <p:ph type="ctrTitle"/>
          </p:nvPr>
        </p:nvSpPr>
        <p:spPr>
          <a:xfrm>
            <a:off x="683900" y="600900"/>
            <a:ext cx="3227100" cy="1370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A2929"/>
              </a:buClr>
              <a:buSzPts val="5200"/>
              <a:buNone/>
              <a:defRPr b="1" sz="5200">
                <a:latin typeface="Lexend Exa"/>
                <a:ea typeface="Lexend Exa"/>
                <a:cs typeface="Lexend Exa"/>
                <a:sym typeface="Lexend Exa"/>
              </a:defRPr>
            </a:lvl1pPr>
            <a:lvl2pPr lvl="1" rtl="0" algn="ctr">
              <a:spcBef>
                <a:spcPts val="0"/>
              </a:spcBef>
              <a:spcAft>
                <a:spcPts val="0"/>
              </a:spcAft>
              <a:buClr>
                <a:srgbClr val="2A2929"/>
              </a:buClr>
              <a:buSzPts val="5200"/>
              <a:buNone/>
              <a:defRPr sz="5200">
                <a:solidFill>
                  <a:srgbClr val="2A2929"/>
                </a:solidFill>
              </a:defRPr>
            </a:lvl2pPr>
            <a:lvl3pPr lvl="2" rtl="0" algn="ctr">
              <a:spcBef>
                <a:spcPts val="0"/>
              </a:spcBef>
              <a:spcAft>
                <a:spcPts val="0"/>
              </a:spcAft>
              <a:buClr>
                <a:srgbClr val="2A2929"/>
              </a:buClr>
              <a:buSzPts val="5200"/>
              <a:buNone/>
              <a:defRPr sz="5200">
                <a:solidFill>
                  <a:srgbClr val="2A2929"/>
                </a:solidFill>
              </a:defRPr>
            </a:lvl3pPr>
            <a:lvl4pPr lvl="3" rtl="0" algn="ctr">
              <a:spcBef>
                <a:spcPts val="0"/>
              </a:spcBef>
              <a:spcAft>
                <a:spcPts val="0"/>
              </a:spcAft>
              <a:buClr>
                <a:srgbClr val="2A2929"/>
              </a:buClr>
              <a:buSzPts val="5200"/>
              <a:buNone/>
              <a:defRPr sz="5200">
                <a:solidFill>
                  <a:srgbClr val="2A2929"/>
                </a:solidFill>
              </a:defRPr>
            </a:lvl4pPr>
            <a:lvl5pPr lvl="4" rtl="0" algn="ctr">
              <a:spcBef>
                <a:spcPts val="0"/>
              </a:spcBef>
              <a:spcAft>
                <a:spcPts val="0"/>
              </a:spcAft>
              <a:buClr>
                <a:srgbClr val="2A2929"/>
              </a:buClr>
              <a:buSzPts val="5200"/>
              <a:buNone/>
              <a:defRPr sz="5200">
                <a:solidFill>
                  <a:srgbClr val="2A2929"/>
                </a:solidFill>
              </a:defRPr>
            </a:lvl5pPr>
            <a:lvl6pPr lvl="5" rtl="0" algn="ctr">
              <a:spcBef>
                <a:spcPts val="0"/>
              </a:spcBef>
              <a:spcAft>
                <a:spcPts val="0"/>
              </a:spcAft>
              <a:buClr>
                <a:srgbClr val="2A2929"/>
              </a:buClr>
              <a:buSzPts val="5200"/>
              <a:buNone/>
              <a:defRPr sz="5200">
                <a:solidFill>
                  <a:srgbClr val="2A2929"/>
                </a:solidFill>
              </a:defRPr>
            </a:lvl6pPr>
            <a:lvl7pPr lvl="6" rtl="0" algn="ctr">
              <a:spcBef>
                <a:spcPts val="0"/>
              </a:spcBef>
              <a:spcAft>
                <a:spcPts val="0"/>
              </a:spcAft>
              <a:buClr>
                <a:srgbClr val="2A2929"/>
              </a:buClr>
              <a:buSzPts val="5200"/>
              <a:buNone/>
              <a:defRPr sz="5200">
                <a:solidFill>
                  <a:srgbClr val="2A2929"/>
                </a:solidFill>
              </a:defRPr>
            </a:lvl7pPr>
            <a:lvl8pPr lvl="7" rtl="0" algn="ctr">
              <a:spcBef>
                <a:spcPts val="0"/>
              </a:spcBef>
              <a:spcAft>
                <a:spcPts val="0"/>
              </a:spcAft>
              <a:buClr>
                <a:srgbClr val="2A2929"/>
              </a:buClr>
              <a:buSzPts val="5200"/>
              <a:buNone/>
              <a:defRPr sz="5200">
                <a:solidFill>
                  <a:srgbClr val="2A2929"/>
                </a:solidFill>
              </a:defRPr>
            </a:lvl8pPr>
            <a:lvl9pPr lvl="8" rtl="0" algn="ctr">
              <a:spcBef>
                <a:spcPts val="0"/>
              </a:spcBef>
              <a:spcAft>
                <a:spcPts val="0"/>
              </a:spcAft>
              <a:buClr>
                <a:srgbClr val="2A2929"/>
              </a:buClr>
              <a:buSzPts val="5200"/>
              <a:buNone/>
              <a:defRPr sz="5200">
                <a:solidFill>
                  <a:srgbClr val="2A2929"/>
                </a:solidFill>
              </a:defRPr>
            </a:lvl9pPr>
          </a:lstStyle>
          <a:p/>
        </p:txBody>
      </p:sp>
      <p:sp>
        <p:nvSpPr>
          <p:cNvPr id="266" name="Google Shape;266;p27"/>
          <p:cNvSpPr txBox="1"/>
          <p:nvPr>
            <p:ph idx="1" type="subTitle"/>
          </p:nvPr>
        </p:nvSpPr>
        <p:spPr>
          <a:xfrm>
            <a:off x="5212950" y="600900"/>
            <a:ext cx="3290100" cy="137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TITLE_ONLY_3_1_2">
    <p:bg>
      <p:bgPr>
        <a:solidFill>
          <a:schemeClr val="lt1"/>
        </a:solidFill>
      </p:bgPr>
    </p:bg>
    <p:spTree>
      <p:nvGrpSpPr>
        <p:cNvPr id="267" name="Shape 267"/>
        <p:cNvGrpSpPr/>
        <p:nvPr/>
      </p:nvGrpSpPr>
      <p:grpSpPr>
        <a:xfrm>
          <a:off x="0" y="0"/>
          <a:ext cx="0" cy="0"/>
          <a:chOff x="0" y="0"/>
          <a:chExt cx="0" cy="0"/>
        </a:xfrm>
      </p:grpSpPr>
      <p:sp>
        <p:nvSpPr>
          <p:cNvPr id="268" name="Google Shape;268;p28"/>
          <p:cNvSpPr txBox="1"/>
          <p:nvPr>
            <p:ph type="ctrTitle"/>
          </p:nvPr>
        </p:nvSpPr>
        <p:spPr>
          <a:xfrm>
            <a:off x="1643100" y="372725"/>
            <a:ext cx="5857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269" name="Google Shape;269;p28"/>
          <p:cNvSpPr txBox="1"/>
          <p:nvPr>
            <p:ph idx="1" type="subTitle"/>
          </p:nvPr>
        </p:nvSpPr>
        <p:spPr>
          <a:xfrm>
            <a:off x="5147301" y="1464600"/>
            <a:ext cx="2724900" cy="37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70" name="Google Shape;270;p28"/>
          <p:cNvSpPr txBox="1"/>
          <p:nvPr>
            <p:ph idx="2" type="subTitle"/>
          </p:nvPr>
        </p:nvSpPr>
        <p:spPr>
          <a:xfrm>
            <a:off x="5147301" y="2688900"/>
            <a:ext cx="2724900" cy="37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71" name="Google Shape;271;p28"/>
          <p:cNvSpPr txBox="1"/>
          <p:nvPr>
            <p:ph idx="3" type="subTitle"/>
          </p:nvPr>
        </p:nvSpPr>
        <p:spPr>
          <a:xfrm>
            <a:off x="5147293" y="3913200"/>
            <a:ext cx="2724900" cy="37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chemeClr val="dk1"/>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272" name="Google Shape;272;p28"/>
          <p:cNvSpPr txBox="1"/>
          <p:nvPr>
            <p:ph hasCustomPrompt="1" idx="4" type="title"/>
          </p:nvPr>
        </p:nvSpPr>
        <p:spPr>
          <a:xfrm>
            <a:off x="3783426" y="1469400"/>
            <a:ext cx="1287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2500">
                <a:solidFill>
                  <a:schemeClr val="lt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a:r>
              <a:t>xx%</a:t>
            </a:r>
          </a:p>
        </p:txBody>
      </p:sp>
      <p:sp>
        <p:nvSpPr>
          <p:cNvPr id="273" name="Google Shape;273;p28"/>
          <p:cNvSpPr txBox="1"/>
          <p:nvPr>
            <p:ph hasCustomPrompt="1" idx="5" type="title"/>
          </p:nvPr>
        </p:nvSpPr>
        <p:spPr>
          <a:xfrm>
            <a:off x="3783406" y="2693700"/>
            <a:ext cx="1287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2400">
                <a:solidFill>
                  <a:schemeClr val="lt1"/>
                </a:solidFill>
              </a:defRPr>
            </a:lvl1pPr>
            <a:lvl2pPr lvl="1" rtl="0" algn="ctr">
              <a:spcBef>
                <a:spcPts val="0"/>
              </a:spcBef>
              <a:spcAft>
                <a:spcPts val="0"/>
              </a:spcAft>
              <a:buSzPts val="3600"/>
              <a:buFont typeface="Anton"/>
              <a:buNone/>
              <a:defRPr sz="3600">
                <a:latin typeface="Anton"/>
                <a:ea typeface="Anton"/>
                <a:cs typeface="Anton"/>
                <a:sym typeface="Anton"/>
              </a:defRPr>
            </a:lvl2pPr>
            <a:lvl3pPr lvl="2" rtl="0" algn="ctr">
              <a:spcBef>
                <a:spcPts val="0"/>
              </a:spcBef>
              <a:spcAft>
                <a:spcPts val="0"/>
              </a:spcAft>
              <a:buSzPts val="3600"/>
              <a:buFont typeface="Anton"/>
              <a:buNone/>
              <a:defRPr sz="3600">
                <a:latin typeface="Anton"/>
                <a:ea typeface="Anton"/>
                <a:cs typeface="Anton"/>
                <a:sym typeface="Anton"/>
              </a:defRPr>
            </a:lvl3pPr>
            <a:lvl4pPr lvl="3" rtl="0" algn="ctr">
              <a:spcBef>
                <a:spcPts val="0"/>
              </a:spcBef>
              <a:spcAft>
                <a:spcPts val="0"/>
              </a:spcAft>
              <a:buSzPts val="3600"/>
              <a:buFont typeface="Anton"/>
              <a:buNone/>
              <a:defRPr sz="3600">
                <a:latin typeface="Anton"/>
                <a:ea typeface="Anton"/>
                <a:cs typeface="Anton"/>
                <a:sym typeface="Anton"/>
              </a:defRPr>
            </a:lvl4pPr>
            <a:lvl5pPr lvl="4" rtl="0" algn="ctr">
              <a:spcBef>
                <a:spcPts val="0"/>
              </a:spcBef>
              <a:spcAft>
                <a:spcPts val="0"/>
              </a:spcAft>
              <a:buSzPts val="3600"/>
              <a:buFont typeface="Anton"/>
              <a:buNone/>
              <a:defRPr sz="3600">
                <a:latin typeface="Anton"/>
                <a:ea typeface="Anton"/>
                <a:cs typeface="Anton"/>
                <a:sym typeface="Anton"/>
              </a:defRPr>
            </a:lvl5pPr>
            <a:lvl6pPr lvl="5" rtl="0" algn="ctr">
              <a:spcBef>
                <a:spcPts val="0"/>
              </a:spcBef>
              <a:spcAft>
                <a:spcPts val="0"/>
              </a:spcAft>
              <a:buSzPts val="3600"/>
              <a:buFont typeface="Anton"/>
              <a:buNone/>
              <a:defRPr sz="3600">
                <a:latin typeface="Anton"/>
                <a:ea typeface="Anton"/>
                <a:cs typeface="Anton"/>
                <a:sym typeface="Anton"/>
              </a:defRPr>
            </a:lvl6pPr>
            <a:lvl7pPr lvl="6" rtl="0" algn="ctr">
              <a:spcBef>
                <a:spcPts val="0"/>
              </a:spcBef>
              <a:spcAft>
                <a:spcPts val="0"/>
              </a:spcAft>
              <a:buSzPts val="3600"/>
              <a:buFont typeface="Anton"/>
              <a:buNone/>
              <a:defRPr sz="3600">
                <a:latin typeface="Anton"/>
                <a:ea typeface="Anton"/>
                <a:cs typeface="Anton"/>
                <a:sym typeface="Anton"/>
              </a:defRPr>
            </a:lvl7pPr>
            <a:lvl8pPr lvl="7" rtl="0" algn="ctr">
              <a:spcBef>
                <a:spcPts val="0"/>
              </a:spcBef>
              <a:spcAft>
                <a:spcPts val="0"/>
              </a:spcAft>
              <a:buSzPts val="3600"/>
              <a:buFont typeface="Anton"/>
              <a:buNone/>
              <a:defRPr sz="3600">
                <a:latin typeface="Anton"/>
                <a:ea typeface="Anton"/>
                <a:cs typeface="Anton"/>
                <a:sym typeface="Anton"/>
              </a:defRPr>
            </a:lvl8pPr>
            <a:lvl9pPr lvl="8" rtl="0" algn="ctr">
              <a:spcBef>
                <a:spcPts val="0"/>
              </a:spcBef>
              <a:spcAft>
                <a:spcPts val="0"/>
              </a:spcAft>
              <a:buSzPts val="3600"/>
              <a:buFont typeface="Anton"/>
              <a:buNone/>
              <a:defRPr sz="3600">
                <a:latin typeface="Anton"/>
                <a:ea typeface="Anton"/>
                <a:cs typeface="Anton"/>
                <a:sym typeface="Anton"/>
              </a:defRPr>
            </a:lvl9pPr>
          </a:lstStyle>
          <a:p>
            <a:r>
              <a:t>xx%</a:t>
            </a:r>
          </a:p>
        </p:txBody>
      </p:sp>
      <p:sp>
        <p:nvSpPr>
          <p:cNvPr id="274" name="Google Shape;274;p28"/>
          <p:cNvSpPr txBox="1"/>
          <p:nvPr>
            <p:ph hasCustomPrompt="1" idx="6" type="title"/>
          </p:nvPr>
        </p:nvSpPr>
        <p:spPr>
          <a:xfrm>
            <a:off x="3783506" y="3918000"/>
            <a:ext cx="1287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b="1" sz="2400"/>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275" name="Google Shape;275;p28"/>
          <p:cNvSpPr/>
          <p:nvPr/>
        </p:nvSpPr>
        <p:spPr>
          <a:xfrm flipH="1">
            <a:off x="8229600" y="4229096"/>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flipH="1">
            <a:off x="8229600" y="3314692"/>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flipH="1">
            <a:off x="8229600" y="2400304"/>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rot="10800000">
            <a:off x="0" y="4"/>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rot="10800000">
            <a:off x="0" y="914408"/>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rot="10800000">
            <a:off x="0" y="1828796"/>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3">
    <p:spTree>
      <p:nvGrpSpPr>
        <p:cNvPr id="281" name="Shape 281"/>
        <p:cNvGrpSpPr/>
        <p:nvPr/>
      </p:nvGrpSpPr>
      <p:grpSpPr>
        <a:xfrm>
          <a:off x="0" y="0"/>
          <a:ext cx="0" cy="0"/>
          <a:chOff x="0" y="0"/>
          <a:chExt cx="0" cy="0"/>
        </a:xfrm>
      </p:grpSpPr>
      <p:sp>
        <p:nvSpPr>
          <p:cNvPr id="282" name="Google Shape;282;p29"/>
          <p:cNvSpPr/>
          <p:nvPr/>
        </p:nvSpPr>
        <p:spPr>
          <a:xfrm>
            <a:off x="0" y="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91440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flipH="1" rot="10800000">
            <a:off x="73152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flipH="1" rot="10800000">
            <a:off x="8229600" y="42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3_3">
    <p:bg>
      <p:bgPr>
        <a:solidFill>
          <a:schemeClr val="lt2"/>
        </a:solidFill>
      </p:bgPr>
    </p:bg>
    <p:spTree>
      <p:nvGrpSpPr>
        <p:cNvPr id="286" name="Shape 28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p:nvPr/>
        </p:nvSpPr>
        <p:spPr>
          <a:xfrm>
            <a:off x="0" y="914400"/>
            <a:ext cx="9144000" cy="422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712125" y="1035150"/>
            <a:ext cx="7717800" cy="3533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Barlow"/>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3" name="Google Shape;33;p4"/>
          <p:cNvSpPr txBox="1"/>
          <p:nvPr>
            <p:ph type="ctrTitle"/>
          </p:nvPr>
        </p:nvSpPr>
        <p:spPr>
          <a:xfrm>
            <a:off x="1504950" y="303150"/>
            <a:ext cx="6134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4"/>
          <p:cNvSpPr/>
          <p:nvPr/>
        </p:nvSpPr>
        <p:spPr>
          <a:xfrm>
            <a:off x="8229600"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229600" y="42291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288" name="Shape 28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p:cSld name="2_Default">
    <p:spTree>
      <p:nvGrpSpPr>
        <p:cNvPr id="289" name="Shape 289"/>
        <p:cNvGrpSpPr/>
        <p:nvPr/>
      </p:nvGrpSpPr>
      <p:grpSpPr>
        <a:xfrm>
          <a:off x="0" y="0"/>
          <a:ext cx="0" cy="0"/>
          <a:chOff x="0" y="0"/>
          <a:chExt cx="0" cy="0"/>
        </a:xfrm>
      </p:grpSpPr>
      <p:sp>
        <p:nvSpPr>
          <p:cNvPr id="290" name="Google Shape;290;p33"/>
          <p:cNvSpPr txBox="1"/>
          <p:nvPr/>
        </p:nvSpPr>
        <p:spPr>
          <a:xfrm>
            <a:off x="12200" y="12200"/>
            <a:ext cx="13164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33"/>
          <p:cNvPicPr preferRelativeResize="0"/>
          <p:nvPr/>
        </p:nvPicPr>
        <p:blipFill>
          <a:blip r:embed="rId2">
            <a:alphaModFix/>
          </a:blip>
          <a:stretch>
            <a:fillRect/>
          </a:stretch>
        </p:blipFill>
        <p:spPr>
          <a:xfrm>
            <a:off x="0" y="4071809"/>
            <a:ext cx="9143999" cy="16050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4572000" y="1140750"/>
            <a:ext cx="4572000" cy="15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 name="Google Shape;38;p5"/>
          <p:cNvSpPr/>
          <p:nvPr/>
        </p:nvSpPr>
        <p:spPr>
          <a:xfrm>
            <a:off x="0" y="1140750"/>
            <a:ext cx="4572000" cy="154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 name="Google Shape;39;p5"/>
          <p:cNvSpPr/>
          <p:nvPr/>
        </p:nvSpPr>
        <p:spPr>
          <a:xfrm>
            <a:off x="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29625" y="42291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idx="1" type="subTitle"/>
          </p:nvPr>
        </p:nvSpPr>
        <p:spPr>
          <a:xfrm>
            <a:off x="5291238" y="1930425"/>
            <a:ext cx="3133500" cy="527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800"/>
              <a:buNone/>
              <a:defRPr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42" name="Google Shape;42;p5"/>
          <p:cNvSpPr txBox="1"/>
          <p:nvPr>
            <p:ph idx="2" type="subTitle"/>
          </p:nvPr>
        </p:nvSpPr>
        <p:spPr>
          <a:xfrm>
            <a:off x="690687" y="1930425"/>
            <a:ext cx="3133500" cy="52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800"/>
              <a:buNone/>
              <a:defRPr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43" name="Google Shape;43;p5"/>
          <p:cNvSpPr txBox="1"/>
          <p:nvPr>
            <p:ph idx="3" type="subTitle"/>
          </p:nvPr>
        </p:nvSpPr>
        <p:spPr>
          <a:xfrm>
            <a:off x="5864538" y="1360275"/>
            <a:ext cx="2560200" cy="591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2800"/>
              <a:buNone/>
              <a:defRPr b="1" sz="2600">
                <a:solidFill>
                  <a:schemeClr val="lt1"/>
                </a:solidFill>
                <a:latin typeface="Lexend Exa"/>
                <a:ea typeface="Lexend Exa"/>
                <a:cs typeface="Lexend Exa"/>
                <a:sym typeface="Lexend Exa"/>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44" name="Google Shape;44;p5"/>
          <p:cNvSpPr txBox="1"/>
          <p:nvPr>
            <p:ph idx="4" type="subTitle"/>
          </p:nvPr>
        </p:nvSpPr>
        <p:spPr>
          <a:xfrm>
            <a:off x="690687" y="1360275"/>
            <a:ext cx="2560200" cy="59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800"/>
              <a:buNone/>
              <a:defRPr b="1" sz="2600">
                <a:solidFill>
                  <a:schemeClr val="lt1"/>
                </a:solidFill>
                <a:latin typeface="Lexend Exa"/>
                <a:ea typeface="Lexend Exa"/>
                <a:cs typeface="Lexend Exa"/>
                <a:sym typeface="Lexend Exa"/>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45" name="Google Shape;45;p5"/>
          <p:cNvSpPr txBox="1"/>
          <p:nvPr>
            <p:ph type="ctrTitle"/>
          </p:nvPr>
        </p:nvSpPr>
        <p:spPr>
          <a:xfrm>
            <a:off x="2286000" y="303150"/>
            <a:ext cx="45720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b="1" sz="24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ctrTitle"/>
          </p:nvPr>
        </p:nvSpPr>
        <p:spPr>
          <a:xfrm>
            <a:off x="2238450" y="303150"/>
            <a:ext cx="46671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A2929"/>
              </a:buClr>
              <a:buSzPts val="2400"/>
              <a:buNone/>
              <a:defRPr b="1" sz="2400"/>
            </a:lvl1pPr>
            <a:lvl2pPr lvl="1" rtl="0">
              <a:spcBef>
                <a:spcPts val="0"/>
              </a:spcBef>
              <a:spcAft>
                <a:spcPts val="0"/>
              </a:spcAft>
              <a:buClr>
                <a:srgbClr val="2A2929"/>
              </a:buClr>
              <a:buSzPts val="2400"/>
              <a:buNone/>
              <a:defRPr sz="2400">
                <a:solidFill>
                  <a:srgbClr val="2A2929"/>
                </a:solidFill>
              </a:defRPr>
            </a:lvl2pPr>
            <a:lvl3pPr lvl="2" rtl="0">
              <a:spcBef>
                <a:spcPts val="0"/>
              </a:spcBef>
              <a:spcAft>
                <a:spcPts val="0"/>
              </a:spcAft>
              <a:buClr>
                <a:srgbClr val="2A2929"/>
              </a:buClr>
              <a:buSzPts val="2400"/>
              <a:buNone/>
              <a:defRPr sz="2400">
                <a:solidFill>
                  <a:srgbClr val="2A2929"/>
                </a:solidFill>
              </a:defRPr>
            </a:lvl3pPr>
            <a:lvl4pPr lvl="3" rtl="0">
              <a:spcBef>
                <a:spcPts val="0"/>
              </a:spcBef>
              <a:spcAft>
                <a:spcPts val="0"/>
              </a:spcAft>
              <a:buClr>
                <a:srgbClr val="2A2929"/>
              </a:buClr>
              <a:buSzPts val="2400"/>
              <a:buNone/>
              <a:defRPr sz="2400">
                <a:solidFill>
                  <a:srgbClr val="2A2929"/>
                </a:solidFill>
              </a:defRPr>
            </a:lvl4pPr>
            <a:lvl5pPr lvl="4" rtl="0">
              <a:spcBef>
                <a:spcPts val="0"/>
              </a:spcBef>
              <a:spcAft>
                <a:spcPts val="0"/>
              </a:spcAft>
              <a:buClr>
                <a:srgbClr val="2A2929"/>
              </a:buClr>
              <a:buSzPts val="2400"/>
              <a:buNone/>
              <a:defRPr sz="2400">
                <a:solidFill>
                  <a:srgbClr val="2A2929"/>
                </a:solidFill>
              </a:defRPr>
            </a:lvl5pPr>
            <a:lvl6pPr lvl="5" rtl="0">
              <a:spcBef>
                <a:spcPts val="0"/>
              </a:spcBef>
              <a:spcAft>
                <a:spcPts val="0"/>
              </a:spcAft>
              <a:buClr>
                <a:srgbClr val="2A2929"/>
              </a:buClr>
              <a:buSzPts val="2400"/>
              <a:buNone/>
              <a:defRPr sz="2400">
                <a:solidFill>
                  <a:srgbClr val="2A2929"/>
                </a:solidFill>
              </a:defRPr>
            </a:lvl6pPr>
            <a:lvl7pPr lvl="6" rtl="0">
              <a:spcBef>
                <a:spcPts val="0"/>
              </a:spcBef>
              <a:spcAft>
                <a:spcPts val="0"/>
              </a:spcAft>
              <a:buClr>
                <a:srgbClr val="2A2929"/>
              </a:buClr>
              <a:buSzPts val="2400"/>
              <a:buNone/>
              <a:defRPr sz="2400">
                <a:solidFill>
                  <a:srgbClr val="2A2929"/>
                </a:solidFill>
              </a:defRPr>
            </a:lvl7pPr>
            <a:lvl8pPr lvl="7" rtl="0">
              <a:spcBef>
                <a:spcPts val="0"/>
              </a:spcBef>
              <a:spcAft>
                <a:spcPts val="0"/>
              </a:spcAft>
              <a:buClr>
                <a:srgbClr val="2A2929"/>
              </a:buClr>
              <a:buSzPts val="2400"/>
              <a:buNone/>
              <a:defRPr sz="2400">
                <a:solidFill>
                  <a:srgbClr val="2A2929"/>
                </a:solidFill>
              </a:defRPr>
            </a:lvl8pPr>
            <a:lvl9pPr lvl="8" rtl="0">
              <a:spcBef>
                <a:spcPts val="0"/>
              </a:spcBef>
              <a:spcAft>
                <a:spcPts val="0"/>
              </a:spcAft>
              <a:buClr>
                <a:srgbClr val="2A2929"/>
              </a:buClr>
              <a:buSzPts val="2400"/>
              <a:buNone/>
              <a:defRPr sz="2400">
                <a:solidFill>
                  <a:srgbClr val="2A2929"/>
                </a:solidFill>
              </a:defRPr>
            </a:lvl9pPr>
          </a:lstStyle>
          <a:p/>
        </p:txBody>
      </p:sp>
      <p:sp>
        <p:nvSpPr>
          <p:cNvPr id="48" name="Google Shape;48;p6"/>
          <p:cNvSpPr/>
          <p:nvPr/>
        </p:nvSpPr>
        <p:spPr>
          <a:xfrm>
            <a:off x="0" y="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914400" y="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rot="10800000">
            <a:off x="73152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rot="10800000">
            <a:off x="8229600" y="42291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p:nvPr/>
        </p:nvSpPr>
        <p:spPr>
          <a:xfrm>
            <a:off x="0" y="0"/>
            <a:ext cx="91440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25" y="4228800"/>
            <a:ext cx="91440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0" y="0"/>
            <a:ext cx="914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0" y="4229100"/>
            <a:ext cx="914400" cy="91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8229625"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0" y="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8229625" y="4229100"/>
            <a:ext cx="914400" cy="91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idx="1" type="subTitle"/>
          </p:nvPr>
        </p:nvSpPr>
        <p:spPr>
          <a:xfrm>
            <a:off x="2866200" y="2703687"/>
            <a:ext cx="3411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3F3F3"/>
              </a:buClr>
              <a:buSzPts val="1100"/>
              <a:buNone/>
              <a:defRPr sz="1400"/>
            </a:lvl1pPr>
            <a:lvl2pPr lvl="1" rtl="0" algn="r">
              <a:lnSpc>
                <a:spcPct val="100000"/>
              </a:lnSpc>
              <a:spcBef>
                <a:spcPts val="0"/>
              </a:spcBef>
              <a:spcAft>
                <a:spcPts val="0"/>
              </a:spcAft>
              <a:buClr>
                <a:srgbClr val="F3F3F3"/>
              </a:buClr>
              <a:buSzPts val="1100"/>
              <a:buNone/>
              <a:defRPr sz="1100">
                <a:solidFill>
                  <a:srgbClr val="F3F3F3"/>
                </a:solidFill>
              </a:defRPr>
            </a:lvl2pPr>
            <a:lvl3pPr lvl="2" rtl="0" algn="r">
              <a:lnSpc>
                <a:spcPct val="100000"/>
              </a:lnSpc>
              <a:spcBef>
                <a:spcPts val="0"/>
              </a:spcBef>
              <a:spcAft>
                <a:spcPts val="0"/>
              </a:spcAft>
              <a:buClr>
                <a:srgbClr val="F3F3F3"/>
              </a:buClr>
              <a:buSzPts val="1100"/>
              <a:buNone/>
              <a:defRPr sz="1100">
                <a:solidFill>
                  <a:srgbClr val="F3F3F3"/>
                </a:solidFill>
              </a:defRPr>
            </a:lvl3pPr>
            <a:lvl4pPr lvl="3" rtl="0" algn="r">
              <a:lnSpc>
                <a:spcPct val="100000"/>
              </a:lnSpc>
              <a:spcBef>
                <a:spcPts val="0"/>
              </a:spcBef>
              <a:spcAft>
                <a:spcPts val="0"/>
              </a:spcAft>
              <a:buClr>
                <a:srgbClr val="F3F3F3"/>
              </a:buClr>
              <a:buSzPts val="1100"/>
              <a:buNone/>
              <a:defRPr sz="1100">
                <a:solidFill>
                  <a:srgbClr val="F3F3F3"/>
                </a:solidFill>
              </a:defRPr>
            </a:lvl4pPr>
            <a:lvl5pPr lvl="4" rtl="0" algn="r">
              <a:lnSpc>
                <a:spcPct val="100000"/>
              </a:lnSpc>
              <a:spcBef>
                <a:spcPts val="0"/>
              </a:spcBef>
              <a:spcAft>
                <a:spcPts val="0"/>
              </a:spcAft>
              <a:buClr>
                <a:srgbClr val="F3F3F3"/>
              </a:buClr>
              <a:buSzPts val="1100"/>
              <a:buNone/>
              <a:defRPr sz="1100">
                <a:solidFill>
                  <a:srgbClr val="F3F3F3"/>
                </a:solidFill>
              </a:defRPr>
            </a:lvl5pPr>
            <a:lvl6pPr lvl="5" rtl="0" algn="r">
              <a:lnSpc>
                <a:spcPct val="100000"/>
              </a:lnSpc>
              <a:spcBef>
                <a:spcPts val="0"/>
              </a:spcBef>
              <a:spcAft>
                <a:spcPts val="0"/>
              </a:spcAft>
              <a:buClr>
                <a:srgbClr val="F3F3F3"/>
              </a:buClr>
              <a:buSzPts val="1100"/>
              <a:buNone/>
              <a:defRPr sz="1100">
                <a:solidFill>
                  <a:srgbClr val="F3F3F3"/>
                </a:solidFill>
              </a:defRPr>
            </a:lvl6pPr>
            <a:lvl7pPr lvl="6" rtl="0" algn="r">
              <a:lnSpc>
                <a:spcPct val="100000"/>
              </a:lnSpc>
              <a:spcBef>
                <a:spcPts val="0"/>
              </a:spcBef>
              <a:spcAft>
                <a:spcPts val="0"/>
              </a:spcAft>
              <a:buClr>
                <a:srgbClr val="F3F3F3"/>
              </a:buClr>
              <a:buSzPts val="1100"/>
              <a:buNone/>
              <a:defRPr sz="1100">
                <a:solidFill>
                  <a:srgbClr val="F3F3F3"/>
                </a:solidFill>
              </a:defRPr>
            </a:lvl7pPr>
            <a:lvl8pPr lvl="7" rtl="0" algn="r">
              <a:lnSpc>
                <a:spcPct val="100000"/>
              </a:lnSpc>
              <a:spcBef>
                <a:spcPts val="0"/>
              </a:spcBef>
              <a:spcAft>
                <a:spcPts val="0"/>
              </a:spcAft>
              <a:buClr>
                <a:srgbClr val="F3F3F3"/>
              </a:buClr>
              <a:buSzPts val="1100"/>
              <a:buNone/>
              <a:defRPr sz="1100">
                <a:solidFill>
                  <a:srgbClr val="F3F3F3"/>
                </a:solidFill>
              </a:defRPr>
            </a:lvl8pPr>
            <a:lvl9pPr lvl="8" rtl="0" algn="r">
              <a:lnSpc>
                <a:spcPct val="100000"/>
              </a:lnSpc>
              <a:spcBef>
                <a:spcPts val="0"/>
              </a:spcBef>
              <a:spcAft>
                <a:spcPts val="0"/>
              </a:spcAft>
              <a:buClr>
                <a:srgbClr val="F3F3F3"/>
              </a:buClr>
              <a:buSzPts val="1100"/>
              <a:buNone/>
              <a:defRPr sz="1100">
                <a:solidFill>
                  <a:srgbClr val="F3F3F3"/>
                </a:solidFill>
              </a:defRPr>
            </a:lvl9pPr>
          </a:lstStyle>
          <a:p/>
        </p:txBody>
      </p:sp>
      <p:sp>
        <p:nvSpPr>
          <p:cNvPr id="61" name="Google Shape;61;p7"/>
          <p:cNvSpPr txBox="1"/>
          <p:nvPr>
            <p:ph type="ctrTitle"/>
          </p:nvPr>
        </p:nvSpPr>
        <p:spPr>
          <a:xfrm>
            <a:off x="1828800" y="1916313"/>
            <a:ext cx="5486400" cy="58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2400"/>
              <a:buNone/>
              <a:defRPr b="1" sz="36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8"/>
          <p:cNvSpPr/>
          <p:nvPr/>
        </p:nvSpPr>
        <p:spPr>
          <a:xfrm>
            <a:off x="25" y="4228800"/>
            <a:ext cx="91440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0" y="4229100"/>
            <a:ext cx="914400" cy="91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229625"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13" y="0"/>
            <a:ext cx="91440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a:off x="8229638" y="300"/>
            <a:ext cx="914400" cy="91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13" y="3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1696050" y="1551150"/>
            <a:ext cx="5751900" cy="20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800"/>
              <a:buNone/>
              <a:defRPr b="1" sz="7200"/>
            </a:lvl1pPr>
            <a:lvl2pPr lvl="1" rtl="0">
              <a:spcBef>
                <a:spcPts val="0"/>
              </a:spcBef>
              <a:spcAft>
                <a:spcPts val="0"/>
              </a:spcAft>
              <a:buClr>
                <a:srgbClr val="F3F3F3"/>
              </a:buClr>
              <a:buSzPts val="4800"/>
              <a:buNone/>
              <a:defRPr b="1" sz="4800">
                <a:solidFill>
                  <a:srgbClr val="F3F3F3"/>
                </a:solidFill>
              </a:defRPr>
            </a:lvl2pPr>
            <a:lvl3pPr lvl="2" rtl="0">
              <a:spcBef>
                <a:spcPts val="0"/>
              </a:spcBef>
              <a:spcAft>
                <a:spcPts val="0"/>
              </a:spcAft>
              <a:buClr>
                <a:srgbClr val="F3F3F3"/>
              </a:buClr>
              <a:buSzPts val="4800"/>
              <a:buNone/>
              <a:defRPr b="1" sz="4800">
                <a:solidFill>
                  <a:srgbClr val="F3F3F3"/>
                </a:solidFill>
              </a:defRPr>
            </a:lvl3pPr>
            <a:lvl4pPr lvl="3" rtl="0">
              <a:spcBef>
                <a:spcPts val="0"/>
              </a:spcBef>
              <a:spcAft>
                <a:spcPts val="0"/>
              </a:spcAft>
              <a:buClr>
                <a:srgbClr val="F3F3F3"/>
              </a:buClr>
              <a:buSzPts val="4800"/>
              <a:buNone/>
              <a:defRPr b="1" sz="4800">
                <a:solidFill>
                  <a:srgbClr val="F3F3F3"/>
                </a:solidFill>
              </a:defRPr>
            </a:lvl4pPr>
            <a:lvl5pPr lvl="4" rtl="0">
              <a:spcBef>
                <a:spcPts val="0"/>
              </a:spcBef>
              <a:spcAft>
                <a:spcPts val="0"/>
              </a:spcAft>
              <a:buClr>
                <a:srgbClr val="F3F3F3"/>
              </a:buClr>
              <a:buSzPts val="4800"/>
              <a:buNone/>
              <a:defRPr b="1" sz="4800">
                <a:solidFill>
                  <a:srgbClr val="F3F3F3"/>
                </a:solidFill>
              </a:defRPr>
            </a:lvl5pPr>
            <a:lvl6pPr lvl="5" rtl="0">
              <a:spcBef>
                <a:spcPts val="0"/>
              </a:spcBef>
              <a:spcAft>
                <a:spcPts val="0"/>
              </a:spcAft>
              <a:buClr>
                <a:srgbClr val="F3F3F3"/>
              </a:buClr>
              <a:buSzPts val="4800"/>
              <a:buNone/>
              <a:defRPr b="1" sz="4800">
                <a:solidFill>
                  <a:srgbClr val="F3F3F3"/>
                </a:solidFill>
              </a:defRPr>
            </a:lvl6pPr>
            <a:lvl7pPr lvl="6" rtl="0">
              <a:spcBef>
                <a:spcPts val="0"/>
              </a:spcBef>
              <a:spcAft>
                <a:spcPts val="0"/>
              </a:spcAft>
              <a:buClr>
                <a:srgbClr val="F3F3F3"/>
              </a:buClr>
              <a:buSzPts val="4800"/>
              <a:buNone/>
              <a:defRPr b="1" sz="4800">
                <a:solidFill>
                  <a:srgbClr val="F3F3F3"/>
                </a:solidFill>
              </a:defRPr>
            </a:lvl7pPr>
            <a:lvl8pPr lvl="7" rtl="0">
              <a:spcBef>
                <a:spcPts val="0"/>
              </a:spcBef>
              <a:spcAft>
                <a:spcPts val="0"/>
              </a:spcAft>
              <a:buClr>
                <a:srgbClr val="F3F3F3"/>
              </a:buClr>
              <a:buSzPts val="4800"/>
              <a:buNone/>
              <a:defRPr b="1" sz="4800">
                <a:solidFill>
                  <a:srgbClr val="F3F3F3"/>
                </a:solidFill>
              </a:defRPr>
            </a:lvl8pPr>
            <a:lvl9pPr lvl="8" rtl="0">
              <a:spcBef>
                <a:spcPts val="0"/>
              </a:spcBef>
              <a:spcAft>
                <a:spcPts val="0"/>
              </a:spcAft>
              <a:buClr>
                <a:srgbClr val="F3F3F3"/>
              </a:buClr>
              <a:buSzPts val="4800"/>
              <a:buNone/>
              <a:defRPr b="1" sz="48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9"/>
          <p:cNvSpPr txBox="1"/>
          <p:nvPr>
            <p:ph type="title"/>
          </p:nvPr>
        </p:nvSpPr>
        <p:spPr>
          <a:xfrm>
            <a:off x="714125" y="1943100"/>
            <a:ext cx="1857600" cy="7620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2" name="Google Shape;72;p9"/>
          <p:cNvSpPr/>
          <p:nvPr/>
        </p:nvSpPr>
        <p:spPr>
          <a:xfrm>
            <a:off x="0"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3650750" y="0"/>
            <a:ext cx="914400" cy="914400"/>
          </a:xfrm>
          <a:prstGeom prst="rect">
            <a:avLst/>
          </a:prstGeom>
          <a:solidFill>
            <a:srgbClr val="3A5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2736350" y="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a:off x="9144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txBox="1"/>
          <p:nvPr>
            <p:ph idx="1" type="subTitle"/>
          </p:nvPr>
        </p:nvSpPr>
        <p:spPr>
          <a:xfrm>
            <a:off x="719300" y="2705000"/>
            <a:ext cx="28254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100"/>
              <a:buFont typeface="Josefin Slab"/>
              <a:buNone/>
              <a:defRPr sz="1400">
                <a:solidFill>
                  <a:schemeClr val="dk1"/>
                </a:solidFill>
              </a:defRPr>
            </a:lvl1pPr>
            <a:lvl2pPr lvl="1"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2pPr>
            <a:lvl3pPr lvl="2"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3pPr>
            <a:lvl4pPr lvl="3"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4pPr>
            <a:lvl5pPr lvl="4"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5pPr>
            <a:lvl6pPr lvl="5"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6pPr>
            <a:lvl7pPr lvl="6"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7pPr>
            <a:lvl8pPr lvl="7"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8pPr>
            <a:lvl9pPr lvl="8"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9pPr>
          </a:lstStyle>
          <a:p/>
        </p:txBody>
      </p:sp>
      <p:sp>
        <p:nvSpPr>
          <p:cNvPr id="77" name="Google Shape;77;p9"/>
          <p:cNvSpPr/>
          <p:nvPr/>
        </p:nvSpPr>
        <p:spPr>
          <a:xfrm>
            <a:off x="8229600" y="4229100"/>
            <a:ext cx="914400" cy="914400"/>
          </a:xfrm>
          <a:prstGeom prst="rect">
            <a:avLst/>
          </a:prstGeom>
          <a:solidFill>
            <a:srgbClr val="3A51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p:nvPr/>
        </p:nvSpPr>
        <p:spPr>
          <a:xfrm>
            <a:off x="4572000" y="3771700"/>
            <a:ext cx="4572000" cy="13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txBox="1"/>
          <p:nvPr>
            <p:ph type="ctrTitle"/>
          </p:nvPr>
        </p:nvSpPr>
        <p:spPr>
          <a:xfrm flipH="1">
            <a:off x="4571025" y="3576150"/>
            <a:ext cx="3859800" cy="1371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5200"/>
              <a:buNone/>
              <a:defRPr b="1" sz="2500">
                <a:solidFill>
                  <a:schemeClr val="lt1"/>
                </a:solidFill>
                <a:latin typeface="Lexend Exa"/>
                <a:ea typeface="Lexend Exa"/>
                <a:cs typeface="Lexend Exa"/>
                <a:sym typeface="Lexend Exa"/>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
        <p:nvSpPr>
          <p:cNvPr id="81" name="Google Shape;81;p10"/>
          <p:cNvSpPr/>
          <p:nvPr/>
        </p:nvSpPr>
        <p:spPr>
          <a:xfrm>
            <a:off x="0" y="4229100"/>
            <a:ext cx="914400" cy="914400"/>
          </a:xfrm>
          <a:prstGeom prst="rect">
            <a:avLst/>
          </a:prstGeom>
          <a:solidFill>
            <a:srgbClr val="CE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914400" y="4229100"/>
            <a:ext cx="914400" cy="91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exend Exa"/>
              <a:buNone/>
              <a:defRPr b="1" sz="2800">
                <a:solidFill>
                  <a:schemeClr val="dk1"/>
                </a:solidFill>
                <a:latin typeface="Lexend Exa"/>
                <a:ea typeface="Lexend Exa"/>
                <a:cs typeface="Lexend Exa"/>
                <a:sym typeface="Lexend Ex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Roboto"/>
              <a:buChar char="●"/>
              <a:defRPr sz="1200">
                <a:latin typeface="Roboto"/>
                <a:ea typeface="Roboto"/>
                <a:cs typeface="Roboto"/>
                <a:sym typeface="Roboto"/>
              </a:defRPr>
            </a:lvl1pPr>
            <a:lvl2pPr indent="-304800" lvl="1" marL="914400">
              <a:lnSpc>
                <a:spcPct val="115000"/>
              </a:lnSpc>
              <a:spcBef>
                <a:spcPts val="1600"/>
              </a:spcBef>
              <a:spcAft>
                <a:spcPts val="0"/>
              </a:spcAft>
              <a:buSzPts val="1200"/>
              <a:buFont typeface="Roboto"/>
              <a:buChar char="○"/>
              <a:defRPr sz="1200">
                <a:latin typeface="Roboto"/>
                <a:ea typeface="Roboto"/>
                <a:cs typeface="Roboto"/>
                <a:sym typeface="Roboto"/>
              </a:defRPr>
            </a:lvl2pPr>
            <a:lvl3pPr indent="-304800" lvl="2" marL="1371600">
              <a:lnSpc>
                <a:spcPct val="115000"/>
              </a:lnSpc>
              <a:spcBef>
                <a:spcPts val="1600"/>
              </a:spcBef>
              <a:spcAft>
                <a:spcPts val="0"/>
              </a:spcAft>
              <a:buSzPts val="1200"/>
              <a:buFont typeface="Roboto"/>
              <a:buChar char="■"/>
              <a:defRPr sz="1200">
                <a:latin typeface="Roboto"/>
                <a:ea typeface="Roboto"/>
                <a:cs typeface="Roboto"/>
                <a:sym typeface="Roboto"/>
              </a:defRPr>
            </a:lvl3pPr>
            <a:lvl4pPr indent="-304800" lvl="3" marL="1828800">
              <a:lnSpc>
                <a:spcPct val="115000"/>
              </a:lnSpc>
              <a:spcBef>
                <a:spcPts val="1600"/>
              </a:spcBef>
              <a:spcAft>
                <a:spcPts val="0"/>
              </a:spcAft>
              <a:buSzPts val="1200"/>
              <a:buFont typeface="Roboto"/>
              <a:buChar char="●"/>
              <a:defRPr sz="1200">
                <a:latin typeface="Roboto"/>
                <a:ea typeface="Roboto"/>
                <a:cs typeface="Roboto"/>
                <a:sym typeface="Roboto"/>
              </a:defRPr>
            </a:lvl4pPr>
            <a:lvl5pPr indent="-304800" lvl="4" marL="2286000">
              <a:lnSpc>
                <a:spcPct val="115000"/>
              </a:lnSpc>
              <a:spcBef>
                <a:spcPts val="1600"/>
              </a:spcBef>
              <a:spcAft>
                <a:spcPts val="0"/>
              </a:spcAft>
              <a:buSzPts val="1200"/>
              <a:buFont typeface="Roboto"/>
              <a:buChar char="○"/>
              <a:defRPr sz="1200">
                <a:latin typeface="Roboto"/>
                <a:ea typeface="Roboto"/>
                <a:cs typeface="Roboto"/>
                <a:sym typeface="Roboto"/>
              </a:defRPr>
            </a:lvl5pPr>
            <a:lvl6pPr indent="-304800" lvl="5" marL="2743200">
              <a:lnSpc>
                <a:spcPct val="115000"/>
              </a:lnSpc>
              <a:spcBef>
                <a:spcPts val="1600"/>
              </a:spcBef>
              <a:spcAft>
                <a:spcPts val="0"/>
              </a:spcAft>
              <a:buSzPts val="1200"/>
              <a:buFont typeface="Roboto"/>
              <a:buChar char="■"/>
              <a:defRPr sz="1200">
                <a:latin typeface="Roboto"/>
                <a:ea typeface="Roboto"/>
                <a:cs typeface="Roboto"/>
                <a:sym typeface="Roboto"/>
              </a:defRPr>
            </a:lvl6pPr>
            <a:lvl7pPr indent="-304800" lvl="6" marL="3200400">
              <a:lnSpc>
                <a:spcPct val="115000"/>
              </a:lnSpc>
              <a:spcBef>
                <a:spcPts val="1600"/>
              </a:spcBef>
              <a:spcAft>
                <a:spcPts val="0"/>
              </a:spcAft>
              <a:buSzPts val="1200"/>
              <a:buFont typeface="Roboto"/>
              <a:buChar char="●"/>
              <a:defRPr sz="1200">
                <a:latin typeface="Roboto"/>
                <a:ea typeface="Roboto"/>
                <a:cs typeface="Roboto"/>
                <a:sym typeface="Roboto"/>
              </a:defRPr>
            </a:lvl7pPr>
            <a:lvl8pPr indent="-304800" lvl="7" marL="3657600">
              <a:lnSpc>
                <a:spcPct val="115000"/>
              </a:lnSpc>
              <a:spcBef>
                <a:spcPts val="1600"/>
              </a:spcBef>
              <a:spcAft>
                <a:spcPts val="0"/>
              </a:spcAft>
              <a:buSzPts val="1200"/>
              <a:buFont typeface="Roboto"/>
              <a:buChar char="○"/>
              <a:defRPr sz="1200">
                <a:latin typeface="Roboto"/>
                <a:ea typeface="Roboto"/>
                <a:cs typeface="Roboto"/>
                <a:sym typeface="Roboto"/>
              </a:defRPr>
            </a:lvl8pPr>
            <a:lvl9pPr indent="-304800" lvl="8" marL="4114800">
              <a:lnSpc>
                <a:spcPct val="115000"/>
              </a:lnSpc>
              <a:spcBef>
                <a:spcPts val="1600"/>
              </a:spcBef>
              <a:spcAft>
                <a:spcPts val="1600"/>
              </a:spcAft>
              <a:buSzPts val="1200"/>
              <a:buFont typeface="Roboto"/>
              <a:buChar char="■"/>
              <a:defRPr sz="1200">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2">
          <p15:clr>
            <a:srgbClr val="EA4335"/>
          </p15:clr>
        </p15:guide>
        <p15:guide id="3" pos="5310">
          <p15:clr>
            <a:srgbClr val="EA4335"/>
          </p15:clr>
        </p15:guide>
        <p15:guide id="4" pos="2880">
          <p15:clr>
            <a:srgbClr val="EA4335"/>
          </p15:clr>
        </p15:guide>
        <p15:guide id="5" orient="horz" pos="2878">
          <p15:clr>
            <a:srgbClr val="EA4335"/>
          </p15:clr>
        </p15:guide>
        <p15:guide id="6" orient="horz" pos="1620">
          <p15:clr>
            <a:srgbClr val="EA4335"/>
          </p15:clr>
        </p15:guide>
        <p15:guide id="7" pos="1665">
          <p15:clr>
            <a:srgbClr val="EA4335"/>
          </p15:clr>
        </p15:guide>
        <p15:guide id="8" pos="409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7" name="Shape 2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5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3.png"/><Relationship Id="rId7" Type="http://schemas.openxmlformats.org/officeDocument/2006/relationships/image" Target="../media/image24.png"/><Relationship Id="rId8" Type="http://schemas.openxmlformats.org/officeDocument/2006/relationships/image" Target="../media/image27.png"/><Relationship Id="rId11" Type="http://schemas.openxmlformats.org/officeDocument/2006/relationships/image" Target="../media/image28.png"/><Relationship Id="rId10" Type="http://schemas.openxmlformats.org/officeDocument/2006/relationships/image" Target="../media/image32.png"/><Relationship Id="rId12"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55.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55.png"/><Relationship Id="rId5"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48.png"/><Relationship Id="rId6"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nvSpPr>
        <p:spPr>
          <a:xfrm>
            <a:off x="-9" y="2052394"/>
            <a:ext cx="9144000" cy="842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300"/>
              <a:buFont typeface="Arial"/>
              <a:buNone/>
            </a:pPr>
            <a:r>
              <a:rPr b="1" lang="en" sz="4200">
                <a:solidFill>
                  <a:srgbClr val="2C99B4"/>
                </a:solidFill>
                <a:latin typeface="Montserrat"/>
                <a:ea typeface="Montserrat"/>
                <a:cs typeface="Montserrat"/>
                <a:sym typeface="Montserrat"/>
              </a:rPr>
              <a:t>RETAINING THE ROCKS</a:t>
            </a:r>
            <a:endParaRPr b="1" i="0" sz="4200" u="none" cap="none" strike="noStrike">
              <a:solidFill>
                <a:srgbClr val="2C99B4"/>
              </a:solidFill>
              <a:latin typeface="Montserrat"/>
              <a:ea typeface="Montserrat"/>
              <a:cs typeface="Montserrat"/>
              <a:sym typeface="Montserrat"/>
            </a:endParaRPr>
          </a:p>
        </p:txBody>
      </p:sp>
      <p:sp>
        <p:nvSpPr>
          <p:cNvPr id="297" name="Google Shape;297;p34"/>
          <p:cNvSpPr txBox="1"/>
          <p:nvPr/>
        </p:nvSpPr>
        <p:spPr>
          <a:xfrm>
            <a:off x="1383749" y="2907309"/>
            <a:ext cx="6202500" cy="1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500"/>
              <a:buFont typeface="Arial"/>
              <a:buNone/>
            </a:pPr>
            <a:r>
              <a:rPr i="1" lang="en" sz="1500">
                <a:solidFill>
                  <a:schemeClr val="dk1"/>
                </a:solidFill>
                <a:latin typeface="Nunito"/>
                <a:ea typeface="Nunito"/>
                <a:cs typeface="Nunito"/>
                <a:sym typeface="Nunito"/>
              </a:rPr>
              <a:t>What makes White Rock’s Customers stay and/or go?</a:t>
            </a:r>
            <a:endParaRPr b="0" i="1" sz="1500" u="none" cap="none" strike="noStrike">
              <a:solidFill>
                <a:schemeClr val="dk1"/>
              </a:solidFill>
              <a:latin typeface="Nunito"/>
              <a:ea typeface="Nunito"/>
              <a:cs typeface="Nunito"/>
              <a:sym typeface="Nunito"/>
            </a:endParaRPr>
          </a:p>
        </p:txBody>
      </p:sp>
      <p:sp>
        <p:nvSpPr>
          <p:cNvPr id="298" name="Google Shape;298;p34"/>
          <p:cNvSpPr txBox="1"/>
          <p:nvPr/>
        </p:nvSpPr>
        <p:spPr>
          <a:xfrm>
            <a:off x="200696" y="4594313"/>
            <a:ext cx="6154500" cy="44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100"/>
              <a:buFont typeface="Arial"/>
              <a:buNone/>
            </a:pPr>
            <a:r>
              <a:rPr b="1" i="0" lang="en" u="none" cap="none" strike="noStrike">
                <a:solidFill>
                  <a:srgbClr val="2C99B4"/>
                </a:solidFill>
                <a:latin typeface="Nunito"/>
                <a:ea typeface="Nunito"/>
                <a:cs typeface="Nunito"/>
                <a:sym typeface="Nunito"/>
              </a:rPr>
              <a:t>BC2406 Seminar Group 3 Team </a:t>
            </a:r>
            <a:r>
              <a:rPr b="1" lang="en">
                <a:solidFill>
                  <a:srgbClr val="2C99B4"/>
                </a:solidFill>
                <a:latin typeface="Nunito"/>
                <a:ea typeface="Nunito"/>
                <a:cs typeface="Nunito"/>
                <a:sym typeface="Nunito"/>
              </a:rPr>
              <a:t>7</a:t>
            </a:r>
            <a:endParaRPr b="1" i="0" u="none" cap="none" strike="noStrike">
              <a:solidFill>
                <a:srgbClr val="2C99B4"/>
              </a:solidFill>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Bairi Sahitya, Cai Xinrui, Ernest Ang Cheng Han, Malcolm Tan Yen Da</a:t>
            </a:r>
            <a:endParaRPr i="1">
              <a:latin typeface="Nunito"/>
              <a:ea typeface="Nunito"/>
              <a:cs typeface="Nunito"/>
              <a:sym typeface="Nunito"/>
            </a:endParaRPr>
          </a:p>
        </p:txBody>
      </p:sp>
      <p:pic>
        <p:nvPicPr>
          <p:cNvPr id="299" name="Google Shape;299;p34"/>
          <p:cNvPicPr preferRelativeResize="0"/>
          <p:nvPr/>
        </p:nvPicPr>
        <p:blipFill>
          <a:blip r:embed="rId3">
            <a:alphaModFix/>
          </a:blip>
          <a:stretch>
            <a:fillRect/>
          </a:stretch>
        </p:blipFill>
        <p:spPr>
          <a:xfrm rot="10800000">
            <a:off x="0" y="-381000"/>
            <a:ext cx="9156925" cy="160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3"/>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RETENTION ANALYSIS MODEL</a:t>
            </a:r>
            <a:endParaRPr b="1" i="0" sz="3000" u="none" cap="none" strike="noStrike">
              <a:solidFill>
                <a:srgbClr val="2C99B4"/>
              </a:solidFill>
              <a:latin typeface="Montserrat"/>
              <a:ea typeface="Montserrat"/>
              <a:cs typeface="Montserrat"/>
              <a:sym typeface="Montserrat"/>
            </a:endParaRPr>
          </a:p>
        </p:txBody>
      </p:sp>
      <p:sp>
        <p:nvSpPr>
          <p:cNvPr id="437" name="Google Shape;437;p43"/>
          <p:cNvSpPr txBox="1"/>
          <p:nvPr/>
        </p:nvSpPr>
        <p:spPr>
          <a:xfrm>
            <a:off x="3117325" y="1392750"/>
            <a:ext cx="5477100" cy="19008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1200"/>
              </a:spcBef>
              <a:spcAft>
                <a:spcPts val="0"/>
              </a:spcAft>
              <a:buSzPts val="2000"/>
              <a:buFont typeface="Titillium Web"/>
              <a:buAutoNum type="arabicPeriod"/>
            </a:pPr>
            <a:r>
              <a:rPr lang="en" sz="2000">
                <a:latin typeface="Titillium Web"/>
                <a:ea typeface="Titillium Web"/>
                <a:cs typeface="Titillium Web"/>
                <a:sym typeface="Titillium Web"/>
              </a:rPr>
              <a:t>Identifies </a:t>
            </a:r>
            <a:r>
              <a:rPr b="1" lang="en" sz="2000">
                <a:latin typeface="Titillium Web"/>
                <a:ea typeface="Titillium Web"/>
                <a:cs typeface="Titillium Web"/>
                <a:sym typeface="Titillium Web"/>
              </a:rPr>
              <a:t>customers </a:t>
            </a:r>
            <a:r>
              <a:rPr lang="en" sz="2000">
                <a:latin typeface="Titillium Web"/>
                <a:ea typeface="Titillium Web"/>
                <a:cs typeface="Titillium Web"/>
                <a:sym typeface="Titillium Web"/>
              </a:rPr>
              <a:t>of White Rock who are at high risk of leaving</a:t>
            </a:r>
            <a:endParaRPr sz="2000">
              <a:latin typeface="Titillium Web"/>
              <a:ea typeface="Titillium Web"/>
              <a:cs typeface="Titillium Web"/>
              <a:sym typeface="Titillium Web"/>
            </a:endParaRPr>
          </a:p>
          <a:p>
            <a:pPr indent="0" lvl="0" marL="457200" rtl="0" algn="just">
              <a:lnSpc>
                <a:spcPct val="115000"/>
              </a:lnSpc>
              <a:spcBef>
                <a:spcPts val="1200"/>
              </a:spcBef>
              <a:spcAft>
                <a:spcPts val="0"/>
              </a:spcAft>
              <a:buNone/>
            </a:pPr>
            <a:r>
              <a:t/>
            </a:r>
            <a:endParaRPr sz="2000">
              <a:latin typeface="Titillium Web"/>
              <a:ea typeface="Titillium Web"/>
              <a:cs typeface="Titillium Web"/>
              <a:sym typeface="Titillium Web"/>
            </a:endParaRPr>
          </a:p>
          <a:p>
            <a:pPr indent="-355600" lvl="0" marL="457200" rtl="0" algn="just">
              <a:lnSpc>
                <a:spcPct val="115000"/>
              </a:lnSpc>
              <a:spcBef>
                <a:spcPts val="1200"/>
              </a:spcBef>
              <a:spcAft>
                <a:spcPts val="0"/>
              </a:spcAft>
              <a:buSzPts val="2000"/>
              <a:buFont typeface="Titillium Web"/>
              <a:buAutoNum type="arabicPeriod"/>
            </a:pPr>
            <a:r>
              <a:rPr lang="en" sz="2000">
                <a:latin typeface="Titillium Web"/>
                <a:ea typeface="Titillium Web"/>
                <a:cs typeface="Titillium Web"/>
                <a:sym typeface="Titillium Web"/>
              </a:rPr>
              <a:t>Identify </a:t>
            </a:r>
            <a:r>
              <a:rPr b="1" lang="en" sz="2000">
                <a:latin typeface="Titillium Web"/>
                <a:ea typeface="Titillium Web"/>
                <a:cs typeface="Titillium Web"/>
                <a:sym typeface="Titillium Web"/>
              </a:rPr>
              <a:t>factors </a:t>
            </a:r>
            <a:r>
              <a:rPr lang="en" sz="2000">
                <a:latin typeface="Titillium Web"/>
                <a:ea typeface="Titillium Web"/>
                <a:cs typeface="Titillium Web"/>
                <a:sym typeface="Titillium Web"/>
              </a:rPr>
              <a:t>that have the greatest impact on customer retention</a:t>
            </a:r>
            <a:endParaRPr sz="2000">
              <a:latin typeface="Titillium Web"/>
              <a:ea typeface="Titillium Web"/>
              <a:cs typeface="Titillium Web"/>
              <a:sym typeface="Titillium Web"/>
            </a:endParaRPr>
          </a:p>
        </p:txBody>
      </p:sp>
      <p:grpSp>
        <p:nvGrpSpPr>
          <p:cNvPr id="438" name="Google Shape;438;p43"/>
          <p:cNvGrpSpPr/>
          <p:nvPr/>
        </p:nvGrpSpPr>
        <p:grpSpPr>
          <a:xfrm>
            <a:off x="1554653" y="1534513"/>
            <a:ext cx="1474025" cy="966958"/>
            <a:chOff x="1316600" y="1468950"/>
            <a:chExt cx="1695451" cy="1201488"/>
          </a:xfrm>
        </p:grpSpPr>
        <p:pic>
          <p:nvPicPr>
            <p:cNvPr id="439" name="Google Shape;439;p43"/>
            <p:cNvPicPr preferRelativeResize="0"/>
            <p:nvPr/>
          </p:nvPicPr>
          <p:blipFill>
            <a:blip r:embed="rId3">
              <a:alphaModFix/>
            </a:blip>
            <a:stretch>
              <a:fillRect/>
            </a:stretch>
          </p:blipFill>
          <p:spPr>
            <a:xfrm>
              <a:off x="1316600" y="1468950"/>
              <a:ext cx="1530050" cy="1019400"/>
            </a:xfrm>
            <a:prstGeom prst="rect">
              <a:avLst/>
            </a:prstGeom>
            <a:noFill/>
            <a:ln>
              <a:noFill/>
            </a:ln>
          </p:spPr>
        </p:pic>
        <p:pic>
          <p:nvPicPr>
            <p:cNvPr id="440" name="Google Shape;440;p43"/>
            <p:cNvPicPr preferRelativeResize="0"/>
            <p:nvPr/>
          </p:nvPicPr>
          <p:blipFill>
            <a:blip r:embed="rId4">
              <a:alphaModFix/>
            </a:blip>
            <a:stretch>
              <a:fillRect/>
            </a:stretch>
          </p:blipFill>
          <p:spPr>
            <a:xfrm>
              <a:off x="2357475" y="2015863"/>
              <a:ext cx="654576" cy="654576"/>
            </a:xfrm>
            <a:prstGeom prst="rect">
              <a:avLst/>
            </a:prstGeom>
            <a:noFill/>
            <a:ln>
              <a:noFill/>
            </a:ln>
          </p:spPr>
        </p:pic>
      </p:grpSp>
      <p:pic>
        <p:nvPicPr>
          <p:cNvPr id="441" name="Google Shape;441;p43"/>
          <p:cNvPicPr preferRelativeResize="0"/>
          <p:nvPr/>
        </p:nvPicPr>
        <p:blipFill>
          <a:blip r:embed="rId5">
            <a:alphaModFix/>
          </a:blip>
          <a:stretch>
            <a:fillRect/>
          </a:stretch>
        </p:blipFill>
        <p:spPr>
          <a:xfrm>
            <a:off x="1256950" y="2475524"/>
            <a:ext cx="1900800" cy="1900800"/>
          </a:xfrm>
          <a:prstGeom prst="rect">
            <a:avLst/>
          </a:prstGeom>
          <a:noFill/>
          <a:ln>
            <a:noFill/>
          </a:ln>
        </p:spPr>
      </p:pic>
      <p:sp>
        <p:nvSpPr>
          <p:cNvPr id="442" name="Google Shape;442;p43"/>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PROJECT FEASIBILITY</a:t>
            </a:r>
            <a:endParaRPr b="1" i="0" sz="3000" u="none" cap="none" strike="noStrike">
              <a:solidFill>
                <a:srgbClr val="2C99B4"/>
              </a:solidFill>
              <a:latin typeface="Montserrat"/>
              <a:ea typeface="Montserrat"/>
              <a:cs typeface="Montserrat"/>
              <a:sym typeface="Montserrat"/>
            </a:endParaRPr>
          </a:p>
        </p:txBody>
      </p:sp>
      <p:sp>
        <p:nvSpPr>
          <p:cNvPr id="448" name="Google Shape;448;p44"/>
          <p:cNvSpPr/>
          <p:nvPr/>
        </p:nvSpPr>
        <p:spPr>
          <a:xfrm>
            <a:off x="3165820" y="2341318"/>
            <a:ext cx="618300" cy="519900"/>
          </a:xfrm>
          <a:custGeom>
            <a:rect b="b" l="l" r="r" t="t"/>
            <a:pathLst>
              <a:path extrusionOk="0" h="120000" w="120000">
                <a:moveTo>
                  <a:pt x="119932" y="89258"/>
                </a:moveTo>
                <a:lnTo>
                  <a:pt x="17337" y="0"/>
                </a:lnTo>
                <a:lnTo>
                  <a:pt x="17337" y="0"/>
                </a:lnTo>
                <a:cubicBezTo>
                  <a:pt x="12645" y="11178"/>
                  <a:pt x="6798" y="21848"/>
                  <a:pt x="0" y="30910"/>
                </a:cubicBezTo>
                <a:lnTo>
                  <a:pt x="102866" y="119915"/>
                </a:lnTo>
                <a:lnTo>
                  <a:pt x="102866" y="119915"/>
                </a:lnTo>
                <a:cubicBezTo>
                  <a:pt x="107762" y="108990"/>
                  <a:pt x="113609" y="98659"/>
                  <a:pt x="119932" y="89258"/>
                </a:cubicBezTo>
              </a:path>
            </a:pathLst>
          </a:custGeom>
          <a:solidFill>
            <a:srgbClr val="4E4E4E"/>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49" name="Google Shape;449;p44"/>
          <p:cNvSpPr/>
          <p:nvPr/>
        </p:nvSpPr>
        <p:spPr>
          <a:xfrm>
            <a:off x="5230145" y="2305666"/>
            <a:ext cx="670200" cy="555900"/>
          </a:xfrm>
          <a:custGeom>
            <a:rect b="b" l="l" r="r" t="t"/>
            <a:pathLst>
              <a:path extrusionOk="0" h="120000" w="120000">
                <a:moveTo>
                  <a:pt x="103933" y="0"/>
                </a:moveTo>
                <a:lnTo>
                  <a:pt x="0" y="91228"/>
                </a:lnTo>
                <a:lnTo>
                  <a:pt x="0" y="91228"/>
                </a:lnTo>
                <a:cubicBezTo>
                  <a:pt x="6087" y="100264"/>
                  <a:pt x="11234" y="109696"/>
                  <a:pt x="15753" y="119920"/>
                </a:cubicBezTo>
                <a:lnTo>
                  <a:pt x="119937" y="28375"/>
                </a:lnTo>
                <a:lnTo>
                  <a:pt x="119937" y="28375"/>
                </a:lnTo>
                <a:cubicBezTo>
                  <a:pt x="113849" y="19894"/>
                  <a:pt x="108451" y="10224"/>
                  <a:pt x="103933" y="0"/>
                </a:cubicBezTo>
              </a:path>
            </a:pathLst>
          </a:custGeom>
          <a:solidFill>
            <a:srgbClr val="4E4E4E"/>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0" name="Google Shape;450;p44"/>
          <p:cNvSpPr/>
          <p:nvPr/>
        </p:nvSpPr>
        <p:spPr>
          <a:xfrm>
            <a:off x="2306716" y="1610465"/>
            <a:ext cx="857400" cy="901200"/>
          </a:xfrm>
          <a:custGeom>
            <a:rect b="b" l="l" r="r" t="t"/>
            <a:pathLst>
              <a:path extrusionOk="0" h="120000" w="120000">
                <a:moveTo>
                  <a:pt x="119951" y="60048"/>
                </a:moveTo>
                <a:lnTo>
                  <a:pt x="119951" y="60048"/>
                </a:lnTo>
                <a:cubicBezTo>
                  <a:pt x="119951" y="93257"/>
                  <a:pt x="93099" y="119951"/>
                  <a:pt x="60073" y="119951"/>
                </a:cubicBezTo>
                <a:lnTo>
                  <a:pt x="60073" y="119951"/>
                </a:lnTo>
                <a:cubicBezTo>
                  <a:pt x="26704" y="119951"/>
                  <a:pt x="0" y="93257"/>
                  <a:pt x="0" y="60048"/>
                </a:cubicBezTo>
                <a:lnTo>
                  <a:pt x="0" y="60048"/>
                </a:lnTo>
                <a:cubicBezTo>
                  <a:pt x="0" y="26693"/>
                  <a:pt x="26704" y="0"/>
                  <a:pt x="60073" y="0"/>
                </a:cubicBezTo>
                <a:lnTo>
                  <a:pt x="60073" y="0"/>
                </a:lnTo>
                <a:cubicBezTo>
                  <a:pt x="93099" y="0"/>
                  <a:pt x="119951" y="26693"/>
                  <a:pt x="119951" y="60048"/>
                </a:cubicBezTo>
              </a:path>
            </a:pathLst>
          </a:custGeom>
          <a:solidFill>
            <a:schemeClr val="accen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1" name="Google Shape;451;p44"/>
          <p:cNvSpPr/>
          <p:nvPr/>
        </p:nvSpPr>
        <p:spPr>
          <a:xfrm>
            <a:off x="3836754" y="2553775"/>
            <a:ext cx="1338900" cy="1312800"/>
          </a:xfrm>
          <a:custGeom>
            <a:rect b="b" l="l" r="r" t="t"/>
            <a:pathLst>
              <a:path extrusionOk="0" h="120000" w="120000">
                <a:moveTo>
                  <a:pt x="119973" y="59973"/>
                </a:moveTo>
                <a:lnTo>
                  <a:pt x="119973" y="59973"/>
                </a:lnTo>
                <a:cubicBezTo>
                  <a:pt x="119973" y="93056"/>
                  <a:pt x="93139" y="119973"/>
                  <a:pt x="59946" y="119973"/>
                </a:cubicBezTo>
                <a:lnTo>
                  <a:pt x="59946" y="119973"/>
                </a:lnTo>
                <a:cubicBezTo>
                  <a:pt x="26833" y="119973"/>
                  <a:pt x="0" y="93056"/>
                  <a:pt x="0" y="59973"/>
                </a:cubicBezTo>
                <a:lnTo>
                  <a:pt x="0" y="59973"/>
                </a:lnTo>
                <a:cubicBezTo>
                  <a:pt x="0" y="26809"/>
                  <a:pt x="26833" y="0"/>
                  <a:pt x="59946" y="0"/>
                </a:cubicBezTo>
                <a:lnTo>
                  <a:pt x="59946" y="0"/>
                </a:lnTo>
                <a:cubicBezTo>
                  <a:pt x="93139" y="0"/>
                  <a:pt x="119973" y="26809"/>
                  <a:pt x="119973" y="59973"/>
                </a:cubicBezTo>
              </a:path>
            </a:pathLst>
          </a:custGeom>
          <a:solidFill>
            <a:schemeClr val="accent2"/>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2" name="Google Shape;452;p44"/>
          <p:cNvSpPr/>
          <p:nvPr/>
        </p:nvSpPr>
        <p:spPr>
          <a:xfrm>
            <a:off x="5885289" y="1437071"/>
            <a:ext cx="1027500" cy="1074300"/>
          </a:xfrm>
          <a:custGeom>
            <a:rect b="b" l="l" r="r" t="t"/>
            <a:pathLst>
              <a:path extrusionOk="0" h="120000" w="120000">
                <a:moveTo>
                  <a:pt x="119959" y="59897"/>
                </a:moveTo>
                <a:lnTo>
                  <a:pt x="119959" y="59897"/>
                </a:lnTo>
                <a:cubicBezTo>
                  <a:pt x="119959" y="93150"/>
                  <a:pt x="93101" y="119958"/>
                  <a:pt x="60061" y="119958"/>
                </a:cubicBezTo>
                <a:lnTo>
                  <a:pt x="60061" y="119958"/>
                </a:lnTo>
                <a:cubicBezTo>
                  <a:pt x="26898" y="119958"/>
                  <a:pt x="0" y="93150"/>
                  <a:pt x="0" y="59897"/>
                </a:cubicBezTo>
                <a:lnTo>
                  <a:pt x="0" y="59897"/>
                </a:lnTo>
                <a:cubicBezTo>
                  <a:pt x="0" y="26931"/>
                  <a:pt x="26898" y="0"/>
                  <a:pt x="60061" y="0"/>
                </a:cubicBezTo>
                <a:lnTo>
                  <a:pt x="60061" y="0"/>
                </a:lnTo>
                <a:cubicBezTo>
                  <a:pt x="93101" y="0"/>
                  <a:pt x="119959" y="26931"/>
                  <a:pt x="119959" y="59897"/>
                </a:cubicBezTo>
              </a:path>
            </a:pathLst>
          </a:custGeom>
          <a:solidFill>
            <a:schemeClr val="accent3"/>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3" name="Google Shape;453;p44"/>
          <p:cNvSpPr/>
          <p:nvPr/>
        </p:nvSpPr>
        <p:spPr>
          <a:xfrm>
            <a:off x="2541578" y="1907020"/>
            <a:ext cx="180600" cy="277200"/>
          </a:xfrm>
          <a:custGeom>
            <a:rect b="b" l="l" r="r" t="t"/>
            <a:pathLst>
              <a:path extrusionOk="0" h="120000" w="120000">
                <a:moveTo>
                  <a:pt x="119766" y="59840"/>
                </a:moveTo>
                <a:lnTo>
                  <a:pt x="119766" y="59840"/>
                </a:lnTo>
                <a:cubicBezTo>
                  <a:pt x="119766" y="79893"/>
                  <a:pt x="114630" y="95331"/>
                  <a:pt x="104591" y="105039"/>
                </a:cubicBezTo>
                <a:lnTo>
                  <a:pt x="104591" y="105039"/>
                </a:lnTo>
                <a:cubicBezTo>
                  <a:pt x="95486" y="114748"/>
                  <a:pt x="80311" y="119840"/>
                  <a:pt x="60233" y="119840"/>
                </a:cubicBezTo>
                <a:lnTo>
                  <a:pt x="60233" y="119840"/>
                </a:lnTo>
                <a:cubicBezTo>
                  <a:pt x="40155" y="119840"/>
                  <a:pt x="25914" y="114748"/>
                  <a:pt x="15175" y="104403"/>
                </a:cubicBezTo>
                <a:lnTo>
                  <a:pt x="15175" y="104403"/>
                </a:lnTo>
                <a:cubicBezTo>
                  <a:pt x="5136" y="94694"/>
                  <a:pt x="0" y="79893"/>
                  <a:pt x="0" y="59840"/>
                </a:cubicBezTo>
                <a:lnTo>
                  <a:pt x="0" y="59840"/>
                </a:lnTo>
                <a:cubicBezTo>
                  <a:pt x="0" y="39310"/>
                  <a:pt x="5136" y="24509"/>
                  <a:pt x="15175" y="14323"/>
                </a:cubicBezTo>
                <a:lnTo>
                  <a:pt x="15175" y="14323"/>
                </a:lnTo>
                <a:cubicBezTo>
                  <a:pt x="25214" y="4615"/>
                  <a:pt x="39455" y="0"/>
                  <a:pt x="60233" y="0"/>
                </a:cubicBezTo>
                <a:lnTo>
                  <a:pt x="60233" y="0"/>
                </a:lnTo>
                <a:cubicBezTo>
                  <a:pt x="79610" y="0"/>
                  <a:pt x="94552" y="4615"/>
                  <a:pt x="104591" y="14801"/>
                </a:cubicBezTo>
                <a:lnTo>
                  <a:pt x="104591" y="14801"/>
                </a:lnTo>
                <a:cubicBezTo>
                  <a:pt x="114630" y="25623"/>
                  <a:pt x="119766" y="39946"/>
                  <a:pt x="119766" y="59840"/>
                </a:cubicBezTo>
                <a:close/>
                <a:moveTo>
                  <a:pt x="36887" y="59840"/>
                </a:moveTo>
                <a:lnTo>
                  <a:pt x="36887" y="59840"/>
                </a:lnTo>
                <a:cubicBezTo>
                  <a:pt x="36887" y="74164"/>
                  <a:pt x="37587" y="84509"/>
                  <a:pt x="41789" y="90716"/>
                </a:cubicBezTo>
                <a:lnTo>
                  <a:pt x="41789" y="90716"/>
                </a:lnTo>
                <a:cubicBezTo>
                  <a:pt x="45291" y="96923"/>
                  <a:pt x="51128" y="99787"/>
                  <a:pt x="60233" y="99787"/>
                </a:cubicBezTo>
                <a:lnTo>
                  <a:pt x="60233" y="99787"/>
                </a:lnTo>
                <a:cubicBezTo>
                  <a:pt x="67704" y="99787"/>
                  <a:pt x="74474" y="96923"/>
                  <a:pt x="77743" y="90716"/>
                </a:cubicBezTo>
                <a:lnTo>
                  <a:pt x="77743" y="90716"/>
                </a:lnTo>
                <a:cubicBezTo>
                  <a:pt x="81945" y="83872"/>
                  <a:pt x="83813" y="74164"/>
                  <a:pt x="83813" y="59840"/>
                </a:cubicBezTo>
                <a:lnTo>
                  <a:pt x="83813" y="59840"/>
                </a:lnTo>
                <a:cubicBezTo>
                  <a:pt x="83813" y="45676"/>
                  <a:pt x="81945" y="35331"/>
                  <a:pt x="77743" y="29602"/>
                </a:cubicBezTo>
                <a:lnTo>
                  <a:pt x="77743" y="29602"/>
                </a:lnTo>
                <a:cubicBezTo>
                  <a:pt x="74474" y="22758"/>
                  <a:pt x="67704" y="19893"/>
                  <a:pt x="60233" y="19893"/>
                </a:cubicBezTo>
                <a:lnTo>
                  <a:pt x="60233" y="19893"/>
                </a:lnTo>
                <a:cubicBezTo>
                  <a:pt x="51828" y="19893"/>
                  <a:pt x="45291" y="22758"/>
                  <a:pt x="41789" y="29602"/>
                </a:cubicBezTo>
                <a:lnTo>
                  <a:pt x="41789" y="29602"/>
                </a:lnTo>
                <a:cubicBezTo>
                  <a:pt x="37587" y="35331"/>
                  <a:pt x="36887" y="45676"/>
                  <a:pt x="36887" y="59840"/>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4" name="Google Shape;454;p44"/>
          <p:cNvSpPr/>
          <p:nvPr/>
        </p:nvSpPr>
        <p:spPr>
          <a:xfrm>
            <a:off x="2756356" y="1911881"/>
            <a:ext cx="126600" cy="268500"/>
          </a:xfrm>
          <a:custGeom>
            <a:rect b="b" l="l" r="r" t="t"/>
            <a:pathLst>
              <a:path extrusionOk="0" h="120000" w="120000">
                <a:moveTo>
                  <a:pt x="119666" y="119836"/>
                </a:moveTo>
                <a:lnTo>
                  <a:pt x="68000" y="119836"/>
                </a:lnTo>
                <a:lnTo>
                  <a:pt x="68000" y="50491"/>
                </a:lnTo>
                <a:lnTo>
                  <a:pt x="69333" y="38688"/>
                </a:lnTo>
                <a:lnTo>
                  <a:pt x="69333" y="27049"/>
                </a:lnTo>
                <a:lnTo>
                  <a:pt x="69333" y="27049"/>
                </a:lnTo>
                <a:cubicBezTo>
                  <a:pt x="61000" y="30491"/>
                  <a:pt x="55000" y="34098"/>
                  <a:pt x="52666" y="34590"/>
                </a:cubicBezTo>
                <a:lnTo>
                  <a:pt x="24000" y="45737"/>
                </a:lnTo>
                <a:lnTo>
                  <a:pt x="0" y="30491"/>
                </a:lnTo>
                <a:lnTo>
                  <a:pt x="77666" y="0"/>
                </a:lnTo>
                <a:lnTo>
                  <a:pt x="119666" y="0"/>
                </a:lnTo>
                <a:lnTo>
                  <a:pt x="119666" y="119836"/>
                </a:ln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5" name="Google Shape;455;p44"/>
          <p:cNvSpPr/>
          <p:nvPr/>
        </p:nvSpPr>
        <p:spPr>
          <a:xfrm>
            <a:off x="6147966" y="1795204"/>
            <a:ext cx="233400" cy="363300"/>
          </a:xfrm>
          <a:custGeom>
            <a:rect b="b" l="l" r="r" t="t"/>
            <a:pathLst>
              <a:path extrusionOk="0" h="120000" w="120000">
                <a:moveTo>
                  <a:pt x="119820" y="60668"/>
                </a:moveTo>
                <a:lnTo>
                  <a:pt x="119820" y="60668"/>
                </a:lnTo>
                <a:cubicBezTo>
                  <a:pt x="119820" y="80607"/>
                  <a:pt x="115329" y="95440"/>
                  <a:pt x="104910" y="105531"/>
                </a:cubicBezTo>
                <a:lnTo>
                  <a:pt x="104910" y="105531"/>
                </a:lnTo>
                <a:cubicBezTo>
                  <a:pt x="95209" y="115501"/>
                  <a:pt x="80479" y="119878"/>
                  <a:pt x="59820" y="119878"/>
                </a:cubicBezTo>
                <a:lnTo>
                  <a:pt x="59820" y="119878"/>
                </a:lnTo>
                <a:cubicBezTo>
                  <a:pt x="39880" y="119878"/>
                  <a:pt x="25149" y="115501"/>
                  <a:pt x="14730" y="105045"/>
                </a:cubicBezTo>
                <a:lnTo>
                  <a:pt x="14730" y="105045"/>
                </a:lnTo>
                <a:cubicBezTo>
                  <a:pt x="5029" y="95075"/>
                  <a:pt x="0" y="79756"/>
                  <a:pt x="0" y="60668"/>
                </a:cubicBezTo>
                <a:lnTo>
                  <a:pt x="0" y="60668"/>
                </a:lnTo>
                <a:cubicBezTo>
                  <a:pt x="0" y="39635"/>
                  <a:pt x="5029" y="24437"/>
                  <a:pt x="14191" y="15319"/>
                </a:cubicBezTo>
                <a:lnTo>
                  <a:pt x="14191" y="15319"/>
                </a:lnTo>
                <a:cubicBezTo>
                  <a:pt x="24431" y="5227"/>
                  <a:pt x="39161" y="0"/>
                  <a:pt x="59820" y="0"/>
                </a:cubicBezTo>
                <a:lnTo>
                  <a:pt x="59820" y="0"/>
                </a:lnTo>
                <a:cubicBezTo>
                  <a:pt x="79760" y="0"/>
                  <a:pt x="94670" y="5227"/>
                  <a:pt x="104910" y="15683"/>
                </a:cubicBezTo>
                <a:lnTo>
                  <a:pt x="104910" y="15683"/>
                </a:lnTo>
                <a:cubicBezTo>
                  <a:pt x="115329" y="25775"/>
                  <a:pt x="119820" y="40607"/>
                  <a:pt x="119820" y="60668"/>
                </a:cubicBezTo>
                <a:close/>
                <a:moveTo>
                  <a:pt x="35389" y="60668"/>
                </a:moveTo>
                <a:lnTo>
                  <a:pt x="35389" y="60668"/>
                </a:lnTo>
                <a:cubicBezTo>
                  <a:pt x="35389" y="75015"/>
                  <a:pt x="37365" y="84984"/>
                  <a:pt x="41137" y="91185"/>
                </a:cubicBezTo>
                <a:lnTo>
                  <a:pt x="41137" y="91185"/>
                </a:lnTo>
                <a:cubicBezTo>
                  <a:pt x="45089" y="97629"/>
                  <a:pt x="51556" y="100668"/>
                  <a:pt x="59820" y="100668"/>
                </a:cubicBezTo>
                <a:lnTo>
                  <a:pt x="59820" y="100668"/>
                </a:lnTo>
                <a:cubicBezTo>
                  <a:pt x="68263" y="100668"/>
                  <a:pt x="74011" y="97629"/>
                  <a:pt x="77964" y="91185"/>
                </a:cubicBezTo>
                <a:lnTo>
                  <a:pt x="77964" y="91185"/>
                </a:lnTo>
                <a:cubicBezTo>
                  <a:pt x="81736" y="84620"/>
                  <a:pt x="83712" y="74528"/>
                  <a:pt x="83712" y="60668"/>
                </a:cubicBezTo>
                <a:lnTo>
                  <a:pt x="83712" y="60668"/>
                </a:lnTo>
                <a:cubicBezTo>
                  <a:pt x="83712" y="46200"/>
                  <a:pt x="81736" y="36231"/>
                  <a:pt x="77964" y="29665"/>
                </a:cubicBezTo>
                <a:lnTo>
                  <a:pt x="77964" y="29665"/>
                </a:lnTo>
                <a:cubicBezTo>
                  <a:pt x="74011" y="23586"/>
                  <a:pt x="68263" y="20547"/>
                  <a:pt x="59820" y="20547"/>
                </a:cubicBezTo>
                <a:lnTo>
                  <a:pt x="59820" y="20547"/>
                </a:lnTo>
                <a:cubicBezTo>
                  <a:pt x="51556" y="20547"/>
                  <a:pt x="45089" y="23586"/>
                  <a:pt x="41137" y="29665"/>
                </a:cubicBezTo>
                <a:lnTo>
                  <a:pt x="41137" y="29665"/>
                </a:lnTo>
                <a:cubicBezTo>
                  <a:pt x="37365" y="36231"/>
                  <a:pt x="35389" y="46200"/>
                  <a:pt x="35389" y="60668"/>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6" name="Google Shape;456;p44"/>
          <p:cNvSpPr/>
          <p:nvPr/>
        </p:nvSpPr>
        <p:spPr>
          <a:xfrm>
            <a:off x="6416823" y="1796825"/>
            <a:ext cx="231900" cy="361200"/>
          </a:xfrm>
          <a:custGeom>
            <a:rect b="b" l="l" r="r" t="t"/>
            <a:pathLst>
              <a:path extrusionOk="0" h="120000" w="120000">
                <a:moveTo>
                  <a:pt x="115279" y="27955"/>
                </a:moveTo>
                <a:lnTo>
                  <a:pt x="115279" y="27955"/>
                </a:lnTo>
                <a:cubicBezTo>
                  <a:pt x="115279" y="35401"/>
                  <a:pt x="112012" y="41505"/>
                  <a:pt x="105476" y="46388"/>
                </a:cubicBezTo>
                <a:lnTo>
                  <a:pt x="105476" y="46388"/>
                </a:lnTo>
                <a:cubicBezTo>
                  <a:pt x="98214" y="51637"/>
                  <a:pt x="89863" y="55178"/>
                  <a:pt x="77518" y="57253"/>
                </a:cubicBezTo>
                <a:lnTo>
                  <a:pt x="77518" y="57741"/>
                </a:lnTo>
                <a:lnTo>
                  <a:pt x="77518" y="57741"/>
                </a:lnTo>
                <a:cubicBezTo>
                  <a:pt x="91860" y="58596"/>
                  <a:pt x="102208" y="61281"/>
                  <a:pt x="109288" y="66042"/>
                </a:cubicBezTo>
                <a:lnTo>
                  <a:pt x="109288" y="66042"/>
                </a:lnTo>
                <a:cubicBezTo>
                  <a:pt x="117095" y="70925"/>
                  <a:pt x="119818" y="77029"/>
                  <a:pt x="119818" y="84476"/>
                </a:cubicBezTo>
                <a:lnTo>
                  <a:pt x="119818" y="84476"/>
                </a:lnTo>
                <a:cubicBezTo>
                  <a:pt x="119818" y="95340"/>
                  <a:pt x="114553" y="104618"/>
                  <a:pt x="102208" y="111088"/>
                </a:cubicBezTo>
                <a:lnTo>
                  <a:pt x="102208" y="111088"/>
                </a:lnTo>
                <a:cubicBezTo>
                  <a:pt x="90408" y="116826"/>
                  <a:pt x="72254" y="119877"/>
                  <a:pt x="50105" y="119877"/>
                </a:cubicBezTo>
                <a:lnTo>
                  <a:pt x="50105" y="119877"/>
                </a:lnTo>
                <a:cubicBezTo>
                  <a:pt x="31225" y="119877"/>
                  <a:pt x="14341" y="118168"/>
                  <a:pt x="0" y="114262"/>
                </a:cubicBezTo>
                <a:lnTo>
                  <a:pt x="0" y="92777"/>
                </a:lnTo>
                <a:lnTo>
                  <a:pt x="0" y="92777"/>
                </a:lnTo>
                <a:cubicBezTo>
                  <a:pt x="7080" y="95340"/>
                  <a:pt x="13615" y="97171"/>
                  <a:pt x="22148" y="98392"/>
                </a:cubicBezTo>
                <a:lnTo>
                  <a:pt x="22148" y="98392"/>
                </a:lnTo>
                <a:cubicBezTo>
                  <a:pt x="30680" y="100223"/>
                  <a:pt x="37760" y="100590"/>
                  <a:pt x="46293" y="100590"/>
                </a:cubicBezTo>
                <a:lnTo>
                  <a:pt x="46293" y="100590"/>
                </a:lnTo>
                <a:cubicBezTo>
                  <a:pt x="58638" y="100590"/>
                  <a:pt x="67715" y="98880"/>
                  <a:pt x="72980" y="96683"/>
                </a:cubicBezTo>
                <a:lnTo>
                  <a:pt x="72980" y="96683"/>
                </a:lnTo>
                <a:cubicBezTo>
                  <a:pt x="78789" y="93631"/>
                  <a:pt x="82057" y="89237"/>
                  <a:pt x="82057" y="83133"/>
                </a:cubicBezTo>
                <a:lnTo>
                  <a:pt x="82057" y="83133"/>
                </a:lnTo>
                <a:cubicBezTo>
                  <a:pt x="82057" y="77884"/>
                  <a:pt x="78063" y="73977"/>
                  <a:pt x="71527" y="71291"/>
                </a:cubicBezTo>
                <a:lnTo>
                  <a:pt x="71527" y="71291"/>
                </a:lnTo>
                <a:cubicBezTo>
                  <a:pt x="65173" y="69094"/>
                  <a:pt x="54644" y="67751"/>
                  <a:pt x="40302" y="67751"/>
                </a:cubicBezTo>
                <a:lnTo>
                  <a:pt x="26686" y="67751"/>
                </a:lnTo>
                <a:lnTo>
                  <a:pt x="26686" y="48952"/>
                </a:lnTo>
                <a:lnTo>
                  <a:pt x="40302" y="48952"/>
                </a:lnTo>
                <a:lnTo>
                  <a:pt x="40302" y="48952"/>
                </a:lnTo>
                <a:cubicBezTo>
                  <a:pt x="53373" y="48952"/>
                  <a:pt x="63721" y="47731"/>
                  <a:pt x="69712" y="45534"/>
                </a:cubicBezTo>
                <a:lnTo>
                  <a:pt x="69712" y="45534"/>
                </a:lnTo>
                <a:cubicBezTo>
                  <a:pt x="75521" y="42848"/>
                  <a:pt x="78789" y="39308"/>
                  <a:pt x="78789" y="33204"/>
                </a:cubicBezTo>
                <a:lnTo>
                  <a:pt x="78789" y="33204"/>
                </a:lnTo>
                <a:cubicBezTo>
                  <a:pt x="78789" y="24537"/>
                  <a:pt x="70257" y="20142"/>
                  <a:pt x="54644" y="20142"/>
                </a:cubicBezTo>
                <a:lnTo>
                  <a:pt x="54644" y="20142"/>
                </a:lnTo>
                <a:cubicBezTo>
                  <a:pt x="48835" y="20142"/>
                  <a:pt x="42299" y="20996"/>
                  <a:pt x="36490" y="21851"/>
                </a:cubicBezTo>
                <a:lnTo>
                  <a:pt x="36490" y="21851"/>
                </a:lnTo>
                <a:cubicBezTo>
                  <a:pt x="31225" y="23560"/>
                  <a:pt x="24689" y="25391"/>
                  <a:pt x="16883" y="28443"/>
                </a:cubicBezTo>
                <a:lnTo>
                  <a:pt x="726" y="11353"/>
                </a:lnTo>
                <a:lnTo>
                  <a:pt x="726" y="11353"/>
                </a:lnTo>
                <a:cubicBezTo>
                  <a:pt x="15612" y="3906"/>
                  <a:pt x="35219" y="0"/>
                  <a:pt x="57367" y="0"/>
                </a:cubicBezTo>
                <a:lnTo>
                  <a:pt x="57367" y="0"/>
                </a:lnTo>
                <a:cubicBezTo>
                  <a:pt x="74795" y="0"/>
                  <a:pt x="89137" y="2197"/>
                  <a:pt x="99667" y="7446"/>
                </a:cubicBezTo>
                <a:lnTo>
                  <a:pt x="99667" y="7446"/>
                </a:lnTo>
                <a:cubicBezTo>
                  <a:pt x="110015" y="12207"/>
                  <a:pt x="115279" y="19287"/>
                  <a:pt x="115279" y="27955"/>
                </a:cubicBez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7" name="Google Shape;457;p44"/>
          <p:cNvSpPr/>
          <p:nvPr/>
        </p:nvSpPr>
        <p:spPr>
          <a:xfrm>
            <a:off x="4162862" y="2980584"/>
            <a:ext cx="319800" cy="460500"/>
          </a:xfrm>
          <a:custGeom>
            <a:rect b="b" l="l" r="r" t="t"/>
            <a:pathLst>
              <a:path extrusionOk="0" h="120000" w="120000">
                <a:moveTo>
                  <a:pt x="119887" y="59961"/>
                </a:moveTo>
                <a:lnTo>
                  <a:pt x="119887" y="59961"/>
                </a:lnTo>
                <a:cubicBezTo>
                  <a:pt x="119887" y="80203"/>
                  <a:pt x="115060" y="95556"/>
                  <a:pt x="105070" y="105105"/>
                </a:cubicBezTo>
                <a:lnTo>
                  <a:pt x="105070" y="105105"/>
                </a:lnTo>
                <a:cubicBezTo>
                  <a:pt x="95416" y="115264"/>
                  <a:pt x="80486" y="119923"/>
                  <a:pt x="59943" y="119923"/>
                </a:cubicBezTo>
                <a:lnTo>
                  <a:pt x="59943" y="119923"/>
                </a:lnTo>
                <a:cubicBezTo>
                  <a:pt x="40187" y="119923"/>
                  <a:pt x="25369" y="115035"/>
                  <a:pt x="15266" y="104570"/>
                </a:cubicBezTo>
                <a:lnTo>
                  <a:pt x="15266" y="104570"/>
                </a:lnTo>
                <a:cubicBezTo>
                  <a:pt x="5163" y="94716"/>
                  <a:pt x="0" y="79669"/>
                  <a:pt x="0" y="59961"/>
                </a:cubicBezTo>
                <a:lnTo>
                  <a:pt x="0" y="59961"/>
                </a:lnTo>
                <a:cubicBezTo>
                  <a:pt x="0" y="39719"/>
                  <a:pt x="5163" y="24366"/>
                  <a:pt x="14929" y="14742"/>
                </a:cubicBezTo>
                <a:lnTo>
                  <a:pt x="14929" y="14742"/>
                </a:lnTo>
                <a:cubicBezTo>
                  <a:pt x="24583" y="4888"/>
                  <a:pt x="39850" y="0"/>
                  <a:pt x="59943" y="0"/>
                </a:cubicBezTo>
                <a:lnTo>
                  <a:pt x="59943" y="0"/>
                </a:lnTo>
                <a:cubicBezTo>
                  <a:pt x="80037" y="0"/>
                  <a:pt x="94518" y="5194"/>
                  <a:pt x="104621" y="15276"/>
                </a:cubicBezTo>
                <a:lnTo>
                  <a:pt x="104621" y="15276"/>
                </a:lnTo>
                <a:cubicBezTo>
                  <a:pt x="115060" y="25436"/>
                  <a:pt x="119887" y="40254"/>
                  <a:pt x="119887" y="59961"/>
                </a:cubicBezTo>
                <a:close/>
                <a:moveTo>
                  <a:pt x="36258" y="59961"/>
                </a:moveTo>
                <a:lnTo>
                  <a:pt x="36258" y="59961"/>
                </a:lnTo>
                <a:cubicBezTo>
                  <a:pt x="36258" y="74474"/>
                  <a:pt x="37829" y="84633"/>
                  <a:pt x="41870" y="90591"/>
                </a:cubicBezTo>
                <a:lnTo>
                  <a:pt x="41870" y="90591"/>
                </a:lnTo>
                <a:cubicBezTo>
                  <a:pt x="45463" y="96931"/>
                  <a:pt x="51075" y="100216"/>
                  <a:pt x="59943" y="100216"/>
                </a:cubicBezTo>
                <a:lnTo>
                  <a:pt x="59943" y="100216"/>
                </a:lnTo>
                <a:cubicBezTo>
                  <a:pt x="68362" y="100216"/>
                  <a:pt x="74424" y="96931"/>
                  <a:pt x="78465" y="90591"/>
                </a:cubicBezTo>
                <a:lnTo>
                  <a:pt x="78465" y="90591"/>
                </a:lnTo>
                <a:cubicBezTo>
                  <a:pt x="82057" y="84328"/>
                  <a:pt x="84078" y="74169"/>
                  <a:pt x="84078" y="59961"/>
                </a:cubicBezTo>
                <a:lnTo>
                  <a:pt x="84078" y="59961"/>
                </a:lnTo>
                <a:cubicBezTo>
                  <a:pt x="84078" y="45677"/>
                  <a:pt x="82057" y="35595"/>
                  <a:pt x="78016" y="29026"/>
                </a:cubicBezTo>
                <a:lnTo>
                  <a:pt x="78016" y="29026"/>
                </a:lnTo>
                <a:cubicBezTo>
                  <a:pt x="74424" y="22991"/>
                  <a:pt x="68362" y="19707"/>
                  <a:pt x="59943" y="19707"/>
                </a:cubicBezTo>
                <a:lnTo>
                  <a:pt x="59943" y="19707"/>
                </a:lnTo>
                <a:cubicBezTo>
                  <a:pt x="51524" y="19707"/>
                  <a:pt x="45463" y="22991"/>
                  <a:pt x="41870" y="29026"/>
                </a:cubicBezTo>
                <a:lnTo>
                  <a:pt x="41870" y="29026"/>
                </a:lnTo>
                <a:cubicBezTo>
                  <a:pt x="38166" y="35595"/>
                  <a:pt x="36258" y="45677"/>
                  <a:pt x="36258" y="59961"/>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8" name="Google Shape;458;p44"/>
          <p:cNvSpPr/>
          <p:nvPr/>
        </p:nvSpPr>
        <p:spPr>
          <a:xfrm>
            <a:off x="4531221" y="2980584"/>
            <a:ext cx="319800" cy="453900"/>
          </a:xfrm>
          <a:custGeom>
            <a:rect b="b" l="l" r="r" t="t"/>
            <a:pathLst>
              <a:path extrusionOk="0" h="120000" w="120000">
                <a:moveTo>
                  <a:pt x="119887" y="119922"/>
                </a:moveTo>
                <a:lnTo>
                  <a:pt x="336" y="119922"/>
                </a:lnTo>
                <a:lnTo>
                  <a:pt x="336" y="102658"/>
                </a:lnTo>
                <a:lnTo>
                  <a:pt x="42993" y="72696"/>
                </a:lnTo>
                <a:lnTo>
                  <a:pt x="42993" y="72696"/>
                </a:lnTo>
                <a:cubicBezTo>
                  <a:pt x="55902" y="63561"/>
                  <a:pt x="64321" y="57445"/>
                  <a:pt x="68362" y="54116"/>
                </a:cubicBezTo>
                <a:lnTo>
                  <a:pt x="68362" y="54116"/>
                </a:lnTo>
                <a:cubicBezTo>
                  <a:pt x="71955" y="50477"/>
                  <a:pt x="74873" y="47148"/>
                  <a:pt x="76445" y="44361"/>
                </a:cubicBezTo>
                <a:lnTo>
                  <a:pt x="76445" y="44361"/>
                </a:lnTo>
                <a:cubicBezTo>
                  <a:pt x="78465" y="41032"/>
                  <a:pt x="79251" y="38245"/>
                  <a:pt x="79251" y="34916"/>
                </a:cubicBezTo>
                <a:lnTo>
                  <a:pt x="79251" y="34916"/>
                </a:lnTo>
                <a:cubicBezTo>
                  <a:pt x="79251" y="30503"/>
                  <a:pt x="77231" y="26864"/>
                  <a:pt x="73638" y="24387"/>
                </a:cubicBezTo>
                <a:lnTo>
                  <a:pt x="73638" y="24387"/>
                </a:lnTo>
                <a:cubicBezTo>
                  <a:pt x="69597" y="22219"/>
                  <a:pt x="64770" y="20825"/>
                  <a:pt x="58372" y="20825"/>
                </a:cubicBezTo>
                <a:lnTo>
                  <a:pt x="58372" y="20825"/>
                </a:lnTo>
                <a:cubicBezTo>
                  <a:pt x="51861" y="20825"/>
                  <a:pt x="45014" y="21909"/>
                  <a:pt x="38952" y="24154"/>
                </a:cubicBezTo>
                <a:lnTo>
                  <a:pt x="38952" y="24154"/>
                </a:lnTo>
                <a:cubicBezTo>
                  <a:pt x="33002" y="26322"/>
                  <a:pt x="26155" y="29109"/>
                  <a:pt x="19644" y="32980"/>
                </a:cubicBezTo>
                <a:lnTo>
                  <a:pt x="0" y="17187"/>
                </a:lnTo>
                <a:lnTo>
                  <a:pt x="0" y="17187"/>
                </a:lnTo>
                <a:cubicBezTo>
                  <a:pt x="7970" y="11922"/>
                  <a:pt x="15266" y="8593"/>
                  <a:pt x="20542" y="6348"/>
                </a:cubicBezTo>
                <a:lnTo>
                  <a:pt x="20542" y="6348"/>
                </a:lnTo>
                <a:cubicBezTo>
                  <a:pt x="26155" y="4103"/>
                  <a:pt x="32553" y="3019"/>
                  <a:pt x="38615" y="1935"/>
                </a:cubicBezTo>
                <a:lnTo>
                  <a:pt x="38615" y="1935"/>
                </a:lnTo>
                <a:cubicBezTo>
                  <a:pt x="45463" y="774"/>
                  <a:pt x="52647" y="0"/>
                  <a:pt x="60729" y="0"/>
                </a:cubicBezTo>
                <a:lnTo>
                  <a:pt x="60729" y="0"/>
                </a:lnTo>
                <a:cubicBezTo>
                  <a:pt x="71618" y="0"/>
                  <a:pt x="81272" y="1393"/>
                  <a:pt x="88905" y="3870"/>
                </a:cubicBezTo>
                <a:lnTo>
                  <a:pt x="88905" y="3870"/>
                </a:lnTo>
                <a:cubicBezTo>
                  <a:pt x="97324" y="6658"/>
                  <a:pt x="103386" y="10529"/>
                  <a:pt x="108213" y="15483"/>
                </a:cubicBezTo>
                <a:lnTo>
                  <a:pt x="108213" y="15483"/>
                </a:lnTo>
                <a:cubicBezTo>
                  <a:pt x="112703" y="20206"/>
                  <a:pt x="115060" y="25780"/>
                  <a:pt x="115060" y="31896"/>
                </a:cubicBezTo>
                <a:lnTo>
                  <a:pt x="115060" y="31896"/>
                </a:lnTo>
                <a:cubicBezTo>
                  <a:pt x="115060" y="37470"/>
                  <a:pt x="113826" y="42735"/>
                  <a:pt x="110682" y="47458"/>
                </a:cubicBezTo>
                <a:lnTo>
                  <a:pt x="110682" y="47458"/>
                </a:lnTo>
                <a:cubicBezTo>
                  <a:pt x="108213" y="52180"/>
                  <a:pt x="104172" y="56903"/>
                  <a:pt x="98110" y="62167"/>
                </a:cubicBezTo>
                <a:lnTo>
                  <a:pt x="98110" y="62167"/>
                </a:lnTo>
                <a:cubicBezTo>
                  <a:pt x="92160" y="66890"/>
                  <a:pt x="82057" y="74400"/>
                  <a:pt x="67577" y="83535"/>
                </a:cubicBezTo>
                <a:lnTo>
                  <a:pt x="45463" y="97703"/>
                </a:lnTo>
                <a:lnTo>
                  <a:pt x="45463" y="99096"/>
                </a:lnTo>
                <a:lnTo>
                  <a:pt x="119887" y="99096"/>
                </a:lnTo>
                <a:lnTo>
                  <a:pt x="119887" y="119922"/>
                </a:ln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459" name="Google Shape;459;p44"/>
          <p:cNvSpPr txBox="1"/>
          <p:nvPr/>
        </p:nvSpPr>
        <p:spPr>
          <a:xfrm>
            <a:off x="5679305" y="2711756"/>
            <a:ext cx="1881900" cy="675600"/>
          </a:xfrm>
          <a:prstGeom prst="rect">
            <a:avLst/>
          </a:prstGeom>
          <a:noFill/>
          <a:ln>
            <a:noFill/>
          </a:ln>
        </p:spPr>
        <p:txBody>
          <a:bodyPr anchorCtr="0" anchor="t" bIns="17150" lIns="34300" spcFirstLastPara="1" rIns="34300" wrap="square" tIns="17150">
            <a:noAutofit/>
          </a:bodyPr>
          <a:lstStyle/>
          <a:p>
            <a:pPr indent="0" lvl="0" marL="0" marR="0" rtl="0" algn="ctr">
              <a:lnSpc>
                <a:spcPct val="131250"/>
              </a:lnSpc>
              <a:spcBef>
                <a:spcPts val="0"/>
              </a:spcBef>
              <a:spcAft>
                <a:spcPts val="0"/>
              </a:spcAft>
              <a:buClr>
                <a:srgbClr val="000000"/>
              </a:buClr>
              <a:buSzPts val="1200"/>
              <a:buFont typeface="Arial"/>
              <a:buNone/>
            </a:pPr>
            <a:r>
              <a:rPr b="1" i="0" lang="en" u="none" cap="none" strike="noStrike">
                <a:solidFill>
                  <a:schemeClr val="accent3"/>
                </a:solidFill>
                <a:latin typeface="Titillium Web"/>
                <a:ea typeface="Titillium Web"/>
                <a:cs typeface="Titillium Web"/>
                <a:sym typeface="Titillium Web"/>
              </a:rPr>
              <a:t>Available </a:t>
            </a:r>
            <a:br>
              <a:rPr b="1" i="0" lang="en" u="none" cap="none" strike="noStrike">
                <a:solidFill>
                  <a:schemeClr val="accent3"/>
                </a:solidFill>
                <a:latin typeface="Titillium Web"/>
                <a:ea typeface="Titillium Web"/>
                <a:cs typeface="Titillium Web"/>
                <a:sym typeface="Titillium Web"/>
              </a:rPr>
            </a:br>
            <a:r>
              <a:rPr b="1" i="0" lang="en" u="none" cap="none" strike="noStrike">
                <a:solidFill>
                  <a:schemeClr val="accent3"/>
                </a:solidFill>
                <a:latin typeface="Titillium Web"/>
                <a:ea typeface="Titillium Web"/>
                <a:cs typeface="Titillium Web"/>
                <a:sym typeface="Titillium Web"/>
              </a:rPr>
              <a:t>Training Data:</a:t>
            </a:r>
            <a:br>
              <a:rPr b="0" i="0" lang="en" u="none" cap="none" strike="noStrike">
                <a:solidFill>
                  <a:schemeClr val="accent3"/>
                </a:solidFill>
                <a:latin typeface="Titillium Web"/>
                <a:ea typeface="Titillium Web"/>
                <a:cs typeface="Titillium Web"/>
                <a:sym typeface="Titillium Web"/>
              </a:rPr>
            </a:br>
            <a:r>
              <a:rPr lang="en" sz="1100">
                <a:solidFill>
                  <a:schemeClr val="dk2"/>
                </a:solidFill>
                <a:latin typeface="Titillium Web"/>
                <a:ea typeface="Titillium Web"/>
                <a:cs typeface="Titillium Web"/>
                <a:sym typeface="Titillium Web"/>
              </a:rPr>
              <a:t>Credible and Relevant</a:t>
            </a:r>
            <a:endParaRPr b="0" i="0" sz="1100" u="none" cap="none" strike="noStrike">
              <a:solidFill>
                <a:schemeClr val="dk2"/>
              </a:solidFill>
              <a:latin typeface="Titillium Web"/>
              <a:ea typeface="Titillium Web"/>
              <a:cs typeface="Titillium Web"/>
              <a:sym typeface="Titillium Web"/>
            </a:endParaRPr>
          </a:p>
        </p:txBody>
      </p:sp>
      <p:sp>
        <p:nvSpPr>
          <p:cNvPr id="460" name="Google Shape;460;p44"/>
          <p:cNvSpPr txBox="1"/>
          <p:nvPr/>
        </p:nvSpPr>
        <p:spPr>
          <a:xfrm>
            <a:off x="3581015" y="1240975"/>
            <a:ext cx="1956300" cy="1312800"/>
          </a:xfrm>
          <a:prstGeom prst="rect">
            <a:avLst/>
          </a:prstGeom>
          <a:noFill/>
          <a:ln>
            <a:noFill/>
          </a:ln>
        </p:spPr>
        <p:txBody>
          <a:bodyPr anchorCtr="0" anchor="t" bIns="17150" lIns="34300" spcFirstLastPara="1" rIns="34300" wrap="square" tIns="17150">
            <a:noAutofit/>
          </a:bodyPr>
          <a:lstStyle/>
          <a:p>
            <a:pPr indent="0" lvl="0" marL="0" marR="0" rtl="0" algn="ctr">
              <a:lnSpc>
                <a:spcPct val="131250"/>
              </a:lnSpc>
              <a:spcBef>
                <a:spcPts val="0"/>
              </a:spcBef>
              <a:spcAft>
                <a:spcPts val="0"/>
              </a:spcAft>
              <a:buClr>
                <a:srgbClr val="000000"/>
              </a:buClr>
              <a:buSzPts val="1200"/>
              <a:buFont typeface="Arial"/>
              <a:buNone/>
            </a:pPr>
            <a:r>
              <a:rPr b="1" i="0" lang="en" u="none" cap="none" strike="noStrike">
                <a:solidFill>
                  <a:schemeClr val="accent2"/>
                </a:solidFill>
                <a:latin typeface="Titillium Web"/>
                <a:ea typeface="Titillium Web"/>
                <a:cs typeface="Titillium Web"/>
                <a:sym typeface="Titillium Web"/>
              </a:rPr>
              <a:t>Imperfect Knowledge:</a:t>
            </a:r>
            <a:br>
              <a:rPr b="1" i="0" lang="en" u="none" cap="none" strike="noStrike">
                <a:solidFill>
                  <a:schemeClr val="accent2"/>
                </a:solidFill>
                <a:latin typeface="Titillium Web"/>
                <a:ea typeface="Titillium Web"/>
                <a:cs typeface="Titillium Web"/>
                <a:sym typeface="Titillium Web"/>
              </a:rPr>
            </a:br>
            <a:r>
              <a:rPr lang="en" sz="1100">
                <a:latin typeface="Titillium Web"/>
                <a:ea typeface="Titillium Web"/>
                <a:cs typeface="Titillium Web"/>
                <a:sym typeface="Titillium Web"/>
              </a:rPr>
              <a:t>Lack of full awareness of customer’s intentions</a:t>
            </a:r>
            <a:endParaRPr b="0" i="0" sz="1100" u="none" cap="none" strike="noStrike">
              <a:solidFill>
                <a:srgbClr val="000000"/>
              </a:solidFill>
              <a:latin typeface="Titillium Web"/>
              <a:ea typeface="Titillium Web"/>
              <a:cs typeface="Titillium Web"/>
              <a:sym typeface="Titillium Web"/>
            </a:endParaRPr>
          </a:p>
        </p:txBody>
      </p:sp>
      <p:sp>
        <p:nvSpPr>
          <p:cNvPr id="461" name="Google Shape;461;p44"/>
          <p:cNvSpPr txBox="1"/>
          <p:nvPr/>
        </p:nvSpPr>
        <p:spPr>
          <a:xfrm>
            <a:off x="1582800" y="2779558"/>
            <a:ext cx="1694400" cy="1147500"/>
          </a:xfrm>
          <a:prstGeom prst="rect">
            <a:avLst/>
          </a:prstGeom>
          <a:noFill/>
          <a:ln>
            <a:noFill/>
          </a:ln>
        </p:spPr>
        <p:txBody>
          <a:bodyPr anchorCtr="0" anchor="t" bIns="17150" lIns="34300" spcFirstLastPara="1" rIns="34300" wrap="square" tIns="17150">
            <a:noAutofit/>
          </a:bodyPr>
          <a:lstStyle/>
          <a:p>
            <a:pPr indent="0" lvl="0" marL="0" marR="0" rtl="0" algn="ctr">
              <a:lnSpc>
                <a:spcPct val="131250"/>
              </a:lnSpc>
              <a:spcBef>
                <a:spcPts val="0"/>
              </a:spcBef>
              <a:spcAft>
                <a:spcPts val="0"/>
              </a:spcAft>
              <a:buClr>
                <a:srgbClr val="000000"/>
              </a:buClr>
              <a:buSzPts val="1200"/>
              <a:buFont typeface="Arial"/>
              <a:buNone/>
            </a:pPr>
            <a:r>
              <a:rPr b="1" i="0" lang="en" u="none" cap="none" strike="noStrike">
                <a:solidFill>
                  <a:schemeClr val="accent1"/>
                </a:solidFill>
                <a:latin typeface="Titillium Web"/>
                <a:ea typeface="Titillium Web"/>
                <a:cs typeface="Titillium Web"/>
                <a:sym typeface="Titillium Web"/>
              </a:rPr>
              <a:t>Predictive Need:</a:t>
            </a:r>
            <a:br>
              <a:rPr b="0" i="0" lang="en" u="none" cap="none" strike="noStrike">
                <a:solidFill>
                  <a:schemeClr val="dk2"/>
                </a:solidFill>
                <a:latin typeface="Titillium Web"/>
                <a:ea typeface="Titillium Web"/>
                <a:cs typeface="Titillium Web"/>
                <a:sym typeface="Titillium Web"/>
              </a:rPr>
            </a:br>
            <a:r>
              <a:rPr lang="en" sz="1100">
                <a:solidFill>
                  <a:schemeClr val="dk2"/>
                </a:solidFill>
                <a:latin typeface="Titillium Web"/>
                <a:ea typeface="Titillium Web"/>
                <a:cs typeface="Titillium Web"/>
                <a:sym typeface="Titillium Web"/>
              </a:rPr>
              <a:t>Retention and factors </a:t>
            </a:r>
            <a:r>
              <a:rPr b="0" i="0" lang="en" sz="1100" u="none" cap="none" strike="noStrike">
                <a:solidFill>
                  <a:schemeClr val="dk2"/>
                </a:solidFill>
                <a:latin typeface="Titillium Web"/>
                <a:ea typeface="Titillium Web"/>
                <a:cs typeface="Titillium Web"/>
                <a:sym typeface="Titillium Web"/>
              </a:rPr>
              <a:t>for timely intervention</a:t>
            </a:r>
            <a:endParaRPr b="0" i="0" sz="1100" u="none" cap="none" strike="noStrike">
              <a:solidFill>
                <a:schemeClr val="dk2"/>
              </a:solidFill>
              <a:latin typeface="Titillium Web"/>
              <a:ea typeface="Titillium Web"/>
              <a:cs typeface="Titillium Web"/>
              <a:sym typeface="Titillium Web"/>
            </a:endParaRPr>
          </a:p>
        </p:txBody>
      </p:sp>
      <p:sp>
        <p:nvSpPr>
          <p:cNvPr id="462" name="Google Shape;462;p44"/>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nvSpPr>
        <p:spPr>
          <a:xfrm>
            <a:off x="1196782" y="3230738"/>
            <a:ext cx="33279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2000">
                <a:solidFill>
                  <a:srgbClr val="4E4E4E"/>
                </a:solidFill>
                <a:latin typeface="Titillium Web"/>
                <a:ea typeface="Titillium Web"/>
                <a:cs typeface="Titillium Web"/>
                <a:sym typeface="Titillium Web"/>
              </a:rPr>
              <a:t>Identifying Customers for Targeted Retention Efforts</a:t>
            </a:r>
            <a:endParaRPr b="1" i="0" sz="2000" u="none" cap="none" strike="noStrike">
              <a:solidFill>
                <a:srgbClr val="4E4E4E"/>
              </a:solidFill>
              <a:latin typeface="Titillium Web"/>
              <a:ea typeface="Titillium Web"/>
              <a:cs typeface="Titillium Web"/>
              <a:sym typeface="Titillium Web"/>
            </a:endParaRPr>
          </a:p>
        </p:txBody>
      </p:sp>
      <p:sp>
        <p:nvSpPr>
          <p:cNvPr id="468" name="Google Shape;468;p45"/>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DESIRED BUSINESS OUTCOMES</a:t>
            </a:r>
            <a:endParaRPr b="1" i="0" sz="3000" u="none" cap="none" strike="noStrike">
              <a:solidFill>
                <a:srgbClr val="2C99B4"/>
              </a:solidFill>
              <a:latin typeface="Montserrat"/>
              <a:ea typeface="Montserrat"/>
              <a:cs typeface="Montserrat"/>
              <a:sym typeface="Montserrat"/>
            </a:endParaRPr>
          </a:p>
        </p:txBody>
      </p:sp>
      <p:pic>
        <p:nvPicPr>
          <p:cNvPr id="469" name="Google Shape;469;p45"/>
          <p:cNvPicPr preferRelativeResize="0"/>
          <p:nvPr/>
        </p:nvPicPr>
        <p:blipFill rotWithShape="1">
          <a:blip r:embed="rId3">
            <a:alphaModFix/>
          </a:blip>
          <a:srcRect b="0" l="0" r="0" t="0"/>
          <a:stretch/>
        </p:blipFill>
        <p:spPr>
          <a:xfrm>
            <a:off x="2184344" y="1574536"/>
            <a:ext cx="1352353" cy="1352353"/>
          </a:xfrm>
          <a:prstGeom prst="rect">
            <a:avLst/>
          </a:prstGeom>
          <a:noFill/>
          <a:ln>
            <a:noFill/>
          </a:ln>
        </p:spPr>
      </p:pic>
      <p:sp>
        <p:nvSpPr>
          <p:cNvPr id="470" name="Google Shape;470;p45"/>
          <p:cNvSpPr txBox="1"/>
          <p:nvPr/>
        </p:nvSpPr>
        <p:spPr>
          <a:xfrm>
            <a:off x="4847984" y="3230738"/>
            <a:ext cx="33279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2000">
                <a:solidFill>
                  <a:srgbClr val="4E4E4E"/>
                </a:solidFill>
                <a:latin typeface="Titillium Web"/>
                <a:ea typeface="Titillium Web"/>
                <a:cs typeface="Titillium Web"/>
                <a:sym typeface="Titillium Web"/>
              </a:rPr>
              <a:t>Improving Resource Allocation and Reducing Cost</a:t>
            </a:r>
            <a:endParaRPr b="1" i="0" sz="2000" u="none" cap="none" strike="noStrike">
              <a:solidFill>
                <a:srgbClr val="4E4E4E"/>
              </a:solidFill>
              <a:latin typeface="Titillium Web"/>
              <a:ea typeface="Titillium Web"/>
              <a:cs typeface="Titillium Web"/>
              <a:sym typeface="Titillium Web"/>
            </a:endParaRPr>
          </a:p>
        </p:txBody>
      </p:sp>
      <p:pic>
        <p:nvPicPr>
          <p:cNvPr id="471" name="Google Shape;471;p45"/>
          <p:cNvPicPr preferRelativeResize="0"/>
          <p:nvPr/>
        </p:nvPicPr>
        <p:blipFill>
          <a:blip r:embed="rId4">
            <a:alphaModFix/>
          </a:blip>
          <a:stretch>
            <a:fillRect/>
          </a:stretch>
        </p:blipFill>
        <p:spPr>
          <a:xfrm rot="-1397047">
            <a:off x="5519328" y="1461790"/>
            <a:ext cx="1369368" cy="1369394"/>
          </a:xfrm>
          <a:prstGeom prst="rect">
            <a:avLst/>
          </a:prstGeom>
          <a:noFill/>
          <a:ln>
            <a:noFill/>
          </a:ln>
        </p:spPr>
      </p:pic>
      <p:pic>
        <p:nvPicPr>
          <p:cNvPr id="472" name="Google Shape;472;p45"/>
          <p:cNvPicPr preferRelativeResize="0"/>
          <p:nvPr/>
        </p:nvPicPr>
        <p:blipFill>
          <a:blip r:embed="rId5">
            <a:alphaModFix/>
          </a:blip>
          <a:stretch>
            <a:fillRect/>
          </a:stretch>
        </p:blipFill>
        <p:spPr>
          <a:xfrm rot="53">
            <a:off x="6069949" y="1960032"/>
            <a:ext cx="1156800" cy="1156808"/>
          </a:xfrm>
          <a:prstGeom prst="rect">
            <a:avLst/>
          </a:prstGeom>
          <a:noFill/>
          <a:ln>
            <a:noFill/>
          </a:ln>
        </p:spPr>
      </p:pic>
      <p:sp>
        <p:nvSpPr>
          <p:cNvPr id="473" name="Google Shape;473;p45"/>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6"/>
          <p:cNvSpPr txBox="1"/>
          <p:nvPr/>
        </p:nvSpPr>
        <p:spPr>
          <a:xfrm>
            <a:off x="498805" y="3290081"/>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2C99B4"/>
                </a:solidFill>
                <a:latin typeface="Montserrat"/>
                <a:ea typeface="Montserrat"/>
                <a:cs typeface="Montserrat"/>
                <a:sym typeface="Montserrat"/>
              </a:rPr>
              <a:t>DATA</a:t>
            </a:r>
            <a:endParaRPr b="1" i="0" sz="1400" u="none" cap="none" strike="noStrike">
              <a:solidFill>
                <a:srgbClr val="4E4E4E"/>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2C99B4"/>
                </a:solidFill>
                <a:latin typeface="Montserrat"/>
                <a:ea typeface="Montserrat"/>
                <a:cs typeface="Montserrat"/>
                <a:sym typeface="Montserrat"/>
              </a:rPr>
              <a:t>EXPLORATION</a:t>
            </a:r>
            <a:br>
              <a:rPr b="1" i="0" lang="en" sz="3200" u="none" cap="none" strike="noStrike">
                <a:solidFill>
                  <a:srgbClr val="2C99B4"/>
                </a:solidFill>
                <a:latin typeface="Montserrat"/>
                <a:ea typeface="Montserrat"/>
                <a:cs typeface="Montserrat"/>
                <a:sym typeface="Montserrat"/>
              </a:rPr>
            </a:br>
            <a:r>
              <a:rPr b="1" i="0" lang="en" sz="1400" u="none" cap="none" strike="noStrike">
                <a:solidFill>
                  <a:srgbClr val="666666"/>
                </a:solidFill>
                <a:latin typeface="Montserrat"/>
                <a:ea typeface="Montserrat"/>
                <a:cs typeface="Montserrat"/>
                <a:sym typeface="Montserrat"/>
              </a:rPr>
              <a:t>INSIGHTS</a:t>
            </a:r>
            <a:endParaRPr b="1" i="0" sz="3200" u="none" cap="none" strike="noStrike">
              <a:solidFill>
                <a:srgbClr val="2C99B4"/>
              </a:solidFill>
              <a:latin typeface="Montserrat"/>
              <a:ea typeface="Montserrat"/>
              <a:cs typeface="Montserrat"/>
              <a:sym typeface="Montserrat"/>
            </a:endParaRPr>
          </a:p>
        </p:txBody>
      </p:sp>
      <p:sp>
        <p:nvSpPr>
          <p:cNvPr id="479" name="Google Shape;479;p46"/>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480" name="Google Shape;480;p46"/>
          <p:cNvGrpSpPr/>
          <p:nvPr/>
        </p:nvGrpSpPr>
        <p:grpSpPr>
          <a:xfrm>
            <a:off x="6468666" y="1590793"/>
            <a:ext cx="2438964" cy="1200896"/>
            <a:chOff x="10263392" y="3506605"/>
            <a:chExt cx="3873831" cy="1908001"/>
          </a:xfrm>
        </p:grpSpPr>
        <p:sp>
          <p:nvSpPr>
            <p:cNvPr id="481" name="Google Shape;481;p46"/>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2" name="Google Shape;482;p46"/>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3" name="Google Shape;483;p46"/>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4" name="Google Shape;484;p46"/>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5" name="Google Shape;485;p46"/>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6" name="Google Shape;486;p46"/>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7" name="Google Shape;487;p46"/>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8" name="Google Shape;488;p46"/>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89" name="Google Shape;489;p46"/>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0" name="Google Shape;490;p46"/>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1" name="Google Shape;491;p46"/>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2" name="Google Shape;492;p46"/>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3" name="Google Shape;493;p46"/>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4" name="Google Shape;494;p46"/>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5" name="Google Shape;495;p46"/>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6" name="Google Shape;496;p46"/>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7" name="Google Shape;497;p46"/>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8" name="Google Shape;498;p46"/>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99" name="Google Shape;499;p46"/>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500" name="Google Shape;500;p46"/>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501" name="Google Shape;501;p46"/>
          <p:cNvGrpSpPr/>
          <p:nvPr/>
        </p:nvGrpSpPr>
        <p:grpSpPr>
          <a:xfrm>
            <a:off x="6435178" y="1554044"/>
            <a:ext cx="2507274" cy="1171424"/>
            <a:chOff x="17155900" y="4144117"/>
            <a:chExt cx="6684281" cy="3123796"/>
          </a:xfrm>
        </p:grpSpPr>
        <p:sp>
          <p:nvSpPr>
            <p:cNvPr id="502" name="Google Shape;502;p46"/>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3" name="Google Shape;503;p46"/>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4" name="Google Shape;504;p46"/>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5" name="Google Shape;505;p46"/>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6" name="Google Shape;506;p46"/>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7" name="Google Shape;507;p46"/>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8" name="Google Shape;508;p46"/>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09" name="Google Shape;509;p46"/>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10" name="Google Shape;510;p46"/>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7"/>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Data Preparation</a:t>
            </a:r>
            <a:endParaRPr b="1" i="0" sz="3000" u="none" cap="none" strike="noStrike">
              <a:solidFill>
                <a:srgbClr val="2C99B4"/>
              </a:solidFill>
              <a:latin typeface="Montserrat"/>
              <a:ea typeface="Montserrat"/>
              <a:cs typeface="Montserrat"/>
              <a:sym typeface="Montserrat"/>
            </a:endParaRPr>
          </a:p>
        </p:txBody>
      </p:sp>
      <p:pic>
        <p:nvPicPr>
          <p:cNvPr id="516" name="Google Shape;516;p47"/>
          <p:cNvPicPr preferRelativeResize="0"/>
          <p:nvPr/>
        </p:nvPicPr>
        <p:blipFill rotWithShape="1">
          <a:blip r:embed="rId3">
            <a:alphaModFix/>
          </a:blip>
          <a:srcRect b="14641" l="17616" r="17591" t="14006"/>
          <a:stretch/>
        </p:blipFill>
        <p:spPr>
          <a:xfrm>
            <a:off x="1151500" y="1278025"/>
            <a:ext cx="2159950" cy="1563225"/>
          </a:xfrm>
          <a:prstGeom prst="rect">
            <a:avLst/>
          </a:prstGeom>
          <a:noFill/>
          <a:ln>
            <a:noFill/>
          </a:ln>
        </p:spPr>
      </p:pic>
      <p:sp>
        <p:nvSpPr>
          <p:cNvPr id="517" name="Google Shape;517;p47"/>
          <p:cNvSpPr txBox="1"/>
          <p:nvPr/>
        </p:nvSpPr>
        <p:spPr>
          <a:xfrm>
            <a:off x="912125" y="2874875"/>
            <a:ext cx="2923200" cy="10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4E4E4E"/>
                </a:solidFill>
                <a:latin typeface="Titillium Web"/>
                <a:ea typeface="Titillium Web"/>
                <a:cs typeface="Titillium Web"/>
                <a:sym typeface="Titillium Web"/>
              </a:rPr>
              <a:t>Original Dataset</a:t>
            </a:r>
            <a:endParaRPr b="1" sz="1600">
              <a:solidFill>
                <a:srgbClr val="4E4E4E"/>
              </a:solidFill>
              <a:latin typeface="Titillium Web"/>
              <a:ea typeface="Titillium Web"/>
              <a:cs typeface="Titillium Web"/>
              <a:sym typeface="Titillium Web"/>
            </a:endParaRPr>
          </a:p>
          <a:p>
            <a:pPr indent="0" lvl="0" marL="0" rtl="0" algn="ctr">
              <a:spcBef>
                <a:spcPts val="0"/>
              </a:spcBef>
              <a:spcAft>
                <a:spcPts val="0"/>
              </a:spcAft>
              <a:buNone/>
            </a:pPr>
            <a:r>
              <a:rPr lang="en">
                <a:solidFill>
                  <a:srgbClr val="4E4E4E"/>
                </a:solidFill>
                <a:latin typeface="Titillium Web"/>
                <a:ea typeface="Titillium Web"/>
                <a:cs typeface="Titillium Web"/>
                <a:sym typeface="Titillium Web"/>
              </a:rPr>
              <a:t>10000 rows and 14 columns</a:t>
            </a:r>
            <a:endParaRPr>
              <a:solidFill>
                <a:srgbClr val="4E4E4E"/>
              </a:solidFill>
              <a:latin typeface="Titillium Web"/>
              <a:ea typeface="Titillium Web"/>
              <a:cs typeface="Titillium Web"/>
              <a:sym typeface="Titillium Web"/>
            </a:endParaRPr>
          </a:p>
          <a:p>
            <a:pPr indent="0" lvl="0" marL="0" rtl="0" algn="ctr">
              <a:spcBef>
                <a:spcPts val="0"/>
              </a:spcBef>
              <a:spcAft>
                <a:spcPts val="0"/>
              </a:spcAft>
              <a:buNone/>
            </a:pPr>
            <a:r>
              <a:rPr lang="en">
                <a:solidFill>
                  <a:srgbClr val="4E4E4E"/>
                </a:solidFill>
                <a:latin typeface="Titillium Web"/>
                <a:ea typeface="Titillium Web"/>
                <a:cs typeface="Titillium Web"/>
                <a:sym typeface="Titillium Web"/>
              </a:rPr>
              <a:t>Primary key attribute = CustomerID</a:t>
            </a:r>
            <a:endParaRPr>
              <a:solidFill>
                <a:srgbClr val="4E4E4E"/>
              </a:solidFill>
              <a:latin typeface="Titillium Web"/>
              <a:ea typeface="Titillium Web"/>
              <a:cs typeface="Titillium Web"/>
              <a:sym typeface="Titillium Web"/>
            </a:endParaRPr>
          </a:p>
        </p:txBody>
      </p:sp>
      <p:sp>
        <p:nvSpPr>
          <p:cNvPr id="518" name="Google Shape;518;p47"/>
          <p:cNvSpPr/>
          <p:nvPr/>
        </p:nvSpPr>
        <p:spPr>
          <a:xfrm>
            <a:off x="4246575" y="2959025"/>
            <a:ext cx="831900" cy="848700"/>
          </a:xfrm>
          <a:prstGeom prst="mathPlus">
            <a:avLst>
              <a:gd fmla="val 23520" name="adj1"/>
            </a:avLst>
          </a:prstGeom>
          <a:solidFill>
            <a:srgbClr val="66666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pic>
        <p:nvPicPr>
          <p:cNvPr id="519" name="Google Shape;519;p47"/>
          <p:cNvPicPr preferRelativeResize="0"/>
          <p:nvPr/>
        </p:nvPicPr>
        <p:blipFill rotWithShape="1">
          <a:blip r:embed="rId4">
            <a:alphaModFix/>
          </a:blip>
          <a:srcRect b="7052" l="14498" r="15698" t="10459"/>
          <a:stretch/>
        </p:blipFill>
        <p:spPr>
          <a:xfrm>
            <a:off x="6034475" y="1319600"/>
            <a:ext cx="1434068" cy="1563226"/>
          </a:xfrm>
          <a:prstGeom prst="rect">
            <a:avLst/>
          </a:prstGeom>
          <a:noFill/>
          <a:ln>
            <a:noFill/>
          </a:ln>
        </p:spPr>
      </p:pic>
      <p:sp>
        <p:nvSpPr>
          <p:cNvPr id="520" name="Google Shape;520;p47"/>
          <p:cNvSpPr txBox="1"/>
          <p:nvPr/>
        </p:nvSpPr>
        <p:spPr>
          <a:xfrm>
            <a:off x="5528713" y="2882825"/>
            <a:ext cx="2445600" cy="101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4E4E4E"/>
                </a:solidFill>
                <a:latin typeface="Titillium Web"/>
                <a:ea typeface="Titillium Web"/>
                <a:cs typeface="Titillium Web"/>
                <a:sym typeface="Titillium Web"/>
              </a:rPr>
              <a:t>Created Variables</a:t>
            </a:r>
            <a:endParaRPr b="1" sz="1600">
              <a:solidFill>
                <a:srgbClr val="4E4E4E"/>
              </a:solidFill>
              <a:latin typeface="Titillium Web"/>
              <a:ea typeface="Titillium Web"/>
              <a:cs typeface="Titillium Web"/>
              <a:sym typeface="Titillium Web"/>
            </a:endParaRPr>
          </a:p>
          <a:p>
            <a:pPr indent="0" lvl="0" marL="0" rtl="0" algn="ctr">
              <a:spcBef>
                <a:spcPts val="0"/>
              </a:spcBef>
              <a:spcAft>
                <a:spcPts val="0"/>
              </a:spcAft>
              <a:buNone/>
            </a:pPr>
            <a:r>
              <a:rPr lang="en">
                <a:solidFill>
                  <a:srgbClr val="4E4E4E"/>
                </a:solidFill>
                <a:latin typeface="Titillium Web"/>
                <a:ea typeface="Titillium Web"/>
                <a:cs typeface="Titillium Web"/>
                <a:sym typeface="Titillium Web"/>
              </a:rPr>
              <a:t>8 variables</a:t>
            </a:r>
            <a:endParaRPr>
              <a:solidFill>
                <a:srgbClr val="4E4E4E"/>
              </a:solidFill>
              <a:latin typeface="Titillium Web"/>
              <a:ea typeface="Titillium Web"/>
              <a:cs typeface="Titillium Web"/>
              <a:sym typeface="Titillium Web"/>
            </a:endParaRPr>
          </a:p>
          <a:p>
            <a:pPr indent="0" lvl="0" marL="0" rtl="0" algn="ctr">
              <a:spcBef>
                <a:spcPts val="0"/>
              </a:spcBef>
              <a:spcAft>
                <a:spcPts val="0"/>
              </a:spcAft>
              <a:buNone/>
            </a:pPr>
            <a:r>
              <a:rPr lang="en">
                <a:solidFill>
                  <a:srgbClr val="4E4E4E"/>
                </a:solidFill>
                <a:latin typeface="Titillium Web"/>
                <a:ea typeface="Titillium Web"/>
                <a:cs typeface="Titillium Web"/>
                <a:sym typeface="Titillium Web"/>
              </a:rPr>
              <a:t>7 internal + 1 external </a:t>
            </a:r>
            <a:endParaRPr>
              <a:solidFill>
                <a:srgbClr val="4E4E4E"/>
              </a:solidFill>
              <a:latin typeface="Titillium Web"/>
              <a:ea typeface="Titillium Web"/>
              <a:cs typeface="Titillium Web"/>
              <a:sym typeface="Titillium Web"/>
            </a:endParaRPr>
          </a:p>
        </p:txBody>
      </p:sp>
      <p:sp>
        <p:nvSpPr>
          <p:cNvPr id="521" name="Google Shape;521;p47"/>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48"/>
          <p:cNvPicPr preferRelativeResize="0"/>
          <p:nvPr/>
        </p:nvPicPr>
        <p:blipFill rotWithShape="1">
          <a:blip r:embed="rId3">
            <a:alphaModFix/>
          </a:blip>
          <a:srcRect b="15328" l="0" r="0" t="3139"/>
          <a:stretch/>
        </p:blipFill>
        <p:spPr>
          <a:xfrm>
            <a:off x="3975325" y="1546225"/>
            <a:ext cx="2190750" cy="2228850"/>
          </a:xfrm>
          <a:prstGeom prst="rect">
            <a:avLst/>
          </a:prstGeom>
          <a:noFill/>
          <a:ln>
            <a:noFill/>
          </a:ln>
        </p:spPr>
      </p:pic>
      <p:sp>
        <p:nvSpPr>
          <p:cNvPr id="527" name="Google Shape;527;p48"/>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Data Cleaning</a:t>
            </a:r>
            <a:endParaRPr b="1" i="0" sz="3000" u="none" cap="none" strike="noStrike">
              <a:solidFill>
                <a:srgbClr val="2C99B4"/>
              </a:solidFill>
              <a:latin typeface="Montserrat"/>
              <a:ea typeface="Montserrat"/>
              <a:cs typeface="Montserrat"/>
              <a:sym typeface="Montserrat"/>
            </a:endParaRPr>
          </a:p>
        </p:txBody>
      </p:sp>
      <p:sp>
        <p:nvSpPr>
          <p:cNvPr id="528" name="Google Shape;528;p48"/>
          <p:cNvSpPr txBox="1"/>
          <p:nvPr/>
        </p:nvSpPr>
        <p:spPr>
          <a:xfrm>
            <a:off x="784500" y="1359850"/>
            <a:ext cx="3134400" cy="49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Titillium Web"/>
              <a:buAutoNum type="arabicPeriod"/>
            </a:pPr>
            <a:r>
              <a:rPr b="1" lang="en" sz="1600">
                <a:solidFill>
                  <a:srgbClr val="666666"/>
                </a:solidFill>
                <a:latin typeface="Titillium Web"/>
                <a:ea typeface="Titillium Web"/>
                <a:cs typeface="Titillium Web"/>
                <a:sym typeface="Titillium Web"/>
              </a:rPr>
              <a:t>Outliers in Credit Score</a:t>
            </a:r>
            <a:endParaRPr b="1" sz="1600">
              <a:solidFill>
                <a:srgbClr val="666666"/>
              </a:solidFill>
              <a:latin typeface="Titillium Web"/>
              <a:ea typeface="Titillium Web"/>
              <a:cs typeface="Titillium Web"/>
              <a:sym typeface="Titillium Web"/>
            </a:endParaRPr>
          </a:p>
          <a:p>
            <a:pPr indent="0" lvl="0" marL="0" rtl="0" algn="l">
              <a:spcBef>
                <a:spcPts val="0"/>
              </a:spcBef>
              <a:spcAft>
                <a:spcPts val="0"/>
              </a:spcAft>
              <a:buNone/>
            </a:pPr>
            <a:r>
              <a:t/>
            </a:r>
            <a:endParaRPr b="1" sz="1600">
              <a:solidFill>
                <a:srgbClr val="666666"/>
              </a:solidFill>
              <a:latin typeface="Titillium Web"/>
              <a:ea typeface="Titillium Web"/>
              <a:cs typeface="Titillium Web"/>
              <a:sym typeface="Titillium Web"/>
            </a:endParaRPr>
          </a:p>
          <a:p>
            <a:pPr indent="0" lvl="0" marL="0" rtl="0" algn="l">
              <a:spcBef>
                <a:spcPts val="0"/>
              </a:spcBef>
              <a:spcAft>
                <a:spcPts val="0"/>
              </a:spcAft>
              <a:buNone/>
            </a:pPr>
            <a:r>
              <a:rPr lang="en" sz="1600">
                <a:solidFill>
                  <a:srgbClr val="666666"/>
                </a:solidFill>
                <a:latin typeface="Titillium Web"/>
                <a:ea typeface="Titillium Web"/>
                <a:cs typeface="Titillium Web"/>
                <a:sym typeface="Titillium Web"/>
              </a:rPr>
              <a:t>Resolved by correcting the values.</a:t>
            </a:r>
            <a:endParaRPr sz="1600">
              <a:solidFill>
                <a:srgbClr val="666666"/>
              </a:solidFill>
              <a:latin typeface="Titillium Web"/>
              <a:ea typeface="Titillium Web"/>
              <a:cs typeface="Titillium Web"/>
              <a:sym typeface="Titillium Web"/>
            </a:endParaRPr>
          </a:p>
        </p:txBody>
      </p:sp>
      <p:pic>
        <p:nvPicPr>
          <p:cNvPr id="529" name="Google Shape;529;p48"/>
          <p:cNvPicPr preferRelativeResize="0"/>
          <p:nvPr/>
        </p:nvPicPr>
        <p:blipFill rotWithShape="1">
          <a:blip r:embed="rId4">
            <a:alphaModFix/>
          </a:blip>
          <a:srcRect b="14536" l="0" r="0" t="4255"/>
          <a:stretch/>
        </p:blipFill>
        <p:spPr>
          <a:xfrm>
            <a:off x="6339125" y="1570041"/>
            <a:ext cx="2190750" cy="2181225"/>
          </a:xfrm>
          <a:prstGeom prst="rect">
            <a:avLst/>
          </a:prstGeom>
          <a:noFill/>
          <a:ln>
            <a:noFill/>
          </a:ln>
        </p:spPr>
      </p:pic>
      <p:pic>
        <p:nvPicPr>
          <p:cNvPr id="530" name="Google Shape;530;p48"/>
          <p:cNvPicPr preferRelativeResize="0"/>
          <p:nvPr/>
        </p:nvPicPr>
        <p:blipFill>
          <a:blip r:embed="rId5">
            <a:alphaModFix/>
          </a:blip>
          <a:stretch>
            <a:fillRect/>
          </a:stretch>
        </p:blipFill>
        <p:spPr>
          <a:xfrm>
            <a:off x="1625275" y="2809754"/>
            <a:ext cx="777538" cy="828717"/>
          </a:xfrm>
          <a:prstGeom prst="rect">
            <a:avLst/>
          </a:prstGeom>
          <a:noFill/>
          <a:ln>
            <a:noFill/>
          </a:ln>
        </p:spPr>
      </p:pic>
      <p:pic>
        <p:nvPicPr>
          <p:cNvPr id="531" name="Google Shape;531;p48"/>
          <p:cNvPicPr preferRelativeResize="0"/>
          <p:nvPr/>
        </p:nvPicPr>
        <p:blipFill>
          <a:blip r:embed="rId6">
            <a:alphaModFix/>
          </a:blip>
          <a:stretch>
            <a:fillRect/>
          </a:stretch>
        </p:blipFill>
        <p:spPr>
          <a:xfrm>
            <a:off x="1975828" y="2673150"/>
            <a:ext cx="1154048" cy="1101926"/>
          </a:xfrm>
          <a:prstGeom prst="rect">
            <a:avLst/>
          </a:prstGeom>
          <a:noFill/>
          <a:ln>
            <a:noFill/>
          </a:ln>
        </p:spPr>
      </p:pic>
      <p:sp>
        <p:nvSpPr>
          <p:cNvPr id="532" name="Google Shape;532;p48"/>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9"/>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Data Cleaning</a:t>
            </a:r>
            <a:endParaRPr b="1" i="0" sz="3000" u="none" cap="none" strike="noStrike">
              <a:solidFill>
                <a:srgbClr val="2C99B4"/>
              </a:solidFill>
              <a:latin typeface="Montserrat"/>
              <a:ea typeface="Montserrat"/>
              <a:cs typeface="Montserrat"/>
              <a:sym typeface="Montserrat"/>
            </a:endParaRPr>
          </a:p>
        </p:txBody>
      </p:sp>
      <p:pic>
        <p:nvPicPr>
          <p:cNvPr id="538" name="Google Shape;538;p49"/>
          <p:cNvPicPr preferRelativeResize="0"/>
          <p:nvPr/>
        </p:nvPicPr>
        <p:blipFill>
          <a:blip r:embed="rId3">
            <a:alphaModFix/>
          </a:blip>
          <a:stretch>
            <a:fillRect/>
          </a:stretch>
        </p:blipFill>
        <p:spPr>
          <a:xfrm>
            <a:off x="1625275" y="2809754"/>
            <a:ext cx="777538" cy="828717"/>
          </a:xfrm>
          <a:prstGeom prst="rect">
            <a:avLst/>
          </a:prstGeom>
          <a:noFill/>
          <a:ln>
            <a:noFill/>
          </a:ln>
        </p:spPr>
      </p:pic>
      <p:pic>
        <p:nvPicPr>
          <p:cNvPr id="539" name="Google Shape;539;p49"/>
          <p:cNvPicPr preferRelativeResize="0"/>
          <p:nvPr/>
        </p:nvPicPr>
        <p:blipFill>
          <a:blip r:embed="rId4">
            <a:alphaModFix/>
          </a:blip>
          <a:stretch>
            <a:fillRect/>
          </a:stretch>
        </p:blipFill>
        <p:spPr>
          <a:xfrm>
            <a:off x="1975828" y="2673150"/>
            <a:ext cx="1154048" cy="1101926"/>
          </a:xfrm>
          <a:prstGeom prst="rect">
            <a:avLst/>
          </a:prstGeom>
          <a:noFill/>
          <a:ln>
            <a:noFill/>
          </a:ln>
        </p:spPr>
      </p:pic>
      <p:sp>
        <p:nvSpPr>
          <p:cNvPr id="540" name="Google Shape;540;p49"/>
          <p:cNvSpPr txBox="1"/>
          <p:nvPr/>
        </p:nvSpPr>
        <p:spPr>
          <a:xfrm>
            <a:off x="403500" y="1359850"/>
            <a:ext cx="38241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666666"/>
                </a:solidFill>
                <a:latin typeface="Titillium Web"/>
                <a:ea typeface="Titillium Web"/>
                <a:cs typeface="Titillium Web"/>
                <a:sym typeface="Titillium Web"/>
              </a:rPr>
              <a:t>2.Redundant Data (HasCreditCr)</a:t>
            </a:r>
            <a:endParaRPr b="1" sz="1600">
              <a:solidFill>
                <a:srgbClr val="666666"/>
              </a:solidFill>
              <a:latin typeface="Titillium Web"/>
              <a:ea typeface="Titillium Web"/>
              <a:cs typeface="Titillium Web"/>
              <a:sym typeface="Titillium Web"/>
            </a:endParaRPr>
          </a:p>
          <a:p>
            <a:pPr indent="0" lvl="0" marL="0" rtl="0" algn="l">
              <a:spcBef>
                <a:spcPts val="0"/>
              </a:spcBef>
              <a:spcAft>
                <a:spcPts val="0"/>
              </a:spcAft>
              <a:buNone/>
            </a:pPr>
            <a:r>
              <a:t/>
            </a:r>
            <a:endParaRPr sz="1600">
              <a:solidFill>
                <a:srgbClr val="666666"/>
              </a:solidFill>
              <a:latin typeface="Titillium Web"/>
              <a:ea typeface="Titillium Web"/>
              <a:cs typeface="Titillium Web"/>
              <a:sym typeface="Titillium Web"/>
            </a:endParaRPr>
          </a:p>
          <a:p>
            <a:pPr indent="0" lvl="0" marL="0" rtl="0" algn="ctr">
              <a:spcBef>
                <a:spcPts val="0"/>
              </a:spcBef>
              <a:spcAft>
                <a:spcPts val="0"/>
              </a:spcAft>
              <a:buNone/>
            </a:pPr>
            <a:r>
              <a:rPr lang="en" sz="1600">
                <a:solidFill>
                  <a:srgbClr val="666666"/>
                </a:solidFill>
                <a:latin typeface="Titillium Web"/>
                <a:ea typeface="Titillium Web"/>
                <a:cs typeface="Titillium Web"/>
                <a:sym typeface="Titillium Web"/>
              </a:rPr>
              <a:t>Resolved by removing the column</a:t>
            </a:r>
            <a:endParaRPr sz="1600">
              <a:solidFill>
                <a:srgbClr val="666666"/>
              </a:solidFill>
              <a:latin typeface="Titillium Web"/>
              <a:ea typeface="Titillium Web"/>
              <a:cs typeface="Titillium Web"/>
              <a:sym typeface="Titillium Web"/>
            </a:endParaRPr>
          </a:p>
        </p:txBody>
      </p:sp>
      <p:pic>
        <p:nvPicPr>
          <p:cNvPr id="541" name="Google Shape;541;p49"/>
          <p:cNvPicPr preferRelativeResize="0"/>
          <p:nvPr/>
        </p:nvPicPr>
        <p:blipFill>
          <a:blip r:embed="rId5">
            <a:alphaModFix/>
          </a:blip>
          <a:stretch>
            <a:fillRect/>
          </a:stretch>
        </p:blipFill>
        <p:spPr>
          <a:xfrm>
            <a:off x="4824900" y="1432887"/>
            <a:ext cx="3073063" cy="2205575"/>
          </a:xfrm>
          <a:prstGeom prst="rect">
            <a:avLst/>
          </a:prstGeom>
          <a:noFill/>
          <a:ln>
            <a:noFill/>
          </a:ln>
        </p:spPr>
      </p:pic>
      <p:sp>
        <p:nvSpPr>
          <p:cNvPr id="542" name="Google Shape;542;p49"/>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800"/>
                                        <p:tgtEl>
                                          <p:spTgt spid="541"/>
                                        </p:tgtEl>
                                        <p:attrNameLst>
                                          <p:attrName>ppt_x</p:attrName>
                                        </p:attrNameLst>
                                      </p:cBhvr>
                                      <p:tavLst>
                                        <p:tav fmla="" tm="0">
                                          <p:val>
                                            <p:strVal val="#ppt_x"/>
                                          </p:val>
                                        </p:tav>
                                        <p:tav fmla="" tm="100000">
                                          <p:val>
                                            <p:strVal val="#ppt_x+1"/>
                                          </p:val>
                                        </p:tav>
                                      </p:tavLst>
                                    </p:anim>
                                    <p:set>
                                      <p:cBhvr>
                                        <p:cTn dur="1" fill="hold">
                                          <p:stCondLst>
                                            <p:cond delay="1800"/>
                                          </p:stCondLst>
                                        </p:cTn>
                                        <p:tgtEl>
                                          <p:spTgt spid="5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0"/>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Data Cleaning</a:t>
            </a:r>
            <a:endParaRPr b="1" i="0" sz="3000" u="none" cap="none" strike="noStrike">
              <a:solidFill>
                <a:srgbClr val="2C99B4"/>
              </a:solidFill>
              <a:latin typeface="Montserrat"/>
              <a:ea typeface="Montserrat"/>
              <a:cs typeface="Montserrat"/>
              <a:sym typeface="Montserrat"/>
            </a:endParaRPr>
          </a:p>
        </p:txBody>
      </p:sp>
      <p:pic>
        <p:nvPicPr>
          <p:cNvPr id="548" name="Google Shape;548;p50"/>
          <p:cNvPicPr preferRelativeResize="0"/>
          <p:nvPr/>
        </p:nvPicPr>
        <p:blipFill>
          <a:blip r:embed="rId3">
            <a:alphaModFix/>
          </a:blip>
          <a:stretch>
            <a:fillRect/>
          </a:stretch>
        </p:blipFill>
        <p:spPr>
          <a:xfrm>
            <a:off x="1625275" y="2809754"/>
            <a:ext cx="777538" cy="828717"/>
          </a:xfrm>
          <a:prstGeom prst="rect">
            <a:avLst/>
          </a:prstGeom>
          <a:noFill/>
          <a:ln>
            <a:noFill/>
          </a:ln>
        </p:spPr>
      </p:pic>
      <p:pic>
        <p:nvPicPr>
          <p:cNvPr id="549" name="Google Shape;549;p50"/>
          <p:cNvPicPr preferRelativeResize="0"/>
          <p:nvPr/>
        </p:nvPicPr>
        <p:blipFill>
          <a:blip r:embed="rId4">
            <a:alphaModFix/>
          </a:blip>
          <a:stretch>
            <a:fillRect/>
          </a:stretch>
        </p:blipFill>
        <p:spPr>
          <a:xfrm>
            <a:off x="1975828" y="2673150"/>
            <a:ext cx="1154048" cy="1101926"/>
          </a:xfrm>
          <a:prstGeom prst="rect">
            <a:avLst/>
          </a:prstGeom>
          <a:noFill/>
          <a:ln>
            <a:noFill/>
          </a:ln>
        </p:spPr>
      </p:pic>
      <p:sp>
        <p:nvSpPr>
          <p:cNvPr id="550" name="Google Shape;550;p50"/>
          <p:cNvSpPr txBox="1"/>
          <p:nvPr/>
        </p:nvSpPr>
        <p:spPr>
          <a:xfrm>
            <a:off x="403500" y="1359850"/>
            <a:ext cx="3462600" cy="4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666666"/>
                </a:solidFill>
                <a:latin typeface="Titillium Web"/>
                <a:ea typeface="Titillium Web"/>
                <a:cs typeface="Titillium Web"/>
                <a:sym typeface="Titillium Web"/>
              </a:rPr>
              <a:t>3.    NAs in variable Financial Literacy and Last Contact by a Banker</a:t>
            </a:r>
            <a:endParaRPr b="1" sz="1600">
              <a:solidFill>
                <a:srgbClr val="666666"/>
              </a:solidFill>
              <a:latin typeface="Titillium Web"/>
              <a:ea typeface="Titillium Web"/>
              <a:cs typeface="Titillium Web"/>
              <a:sym typeface="Titillium Web"/>
            </a:endParaRPr>
          </a:p>
          <a:p>
            <a:pPr indent="0" lvl="0" marL="0" rtl="0" algn="l">
              <a:spcBef>
                <a:spcPts val="0"/>
              </a:spcBef>
              <a:spcAft>
                <a:spcPts val="0"/>
              </a:spcAft>
              <a:buNone/>
            </a:pPr>
            <a:r>
              <a:t/>
            </a:r>
            <a:endParaRPr sz="1600">
              <a:solidFill>
                <a:srgbClr val="666666"/>
              </a:solidFill>
              <a:latin typeface="Titillium Web"/>
              <a:ea typeface="Titillium Web"/>
              <a:cs typeface="Titillium Web"/>
              <a:sym typeface="Titillium Web"/>
            </a:endParaRPr>
          </a:p>
          <a:p>
            <a:pPr indent="0" lvl="0" marL="0" rtl="0" algn="l">
              <a:spcBef>
                <a:spcPts val="0"/>
              </a:spcBef>
              <a:spcAft>
                <a:spcPts val="0"/>
              </a:spcAft>
              <a:buNone/>
            </a:pPr>
            <a:r>
              <a:rPr lang="en" sz="1600">
                <a:solidFill>
                  <a:srgbClr val="666666"/>
                </a:solidFill>
                <a:latin typeface="Titillium Web"/>
                <a:ea typeface="Titillium Web"/>
                <a:cs typeface="Titillium Web"/>
                <a:sym typeface="Titillium Web"/>
              </a:rPr>
              <a:t>      Resolved by removing the 3 rows</a:t>
            </a:r>
            <a:endParaRPr sz="1600">
              <a:solidFill>
                <a:srgbClr val="666666"/>
              </a:solidFill>
              <a:latin typeface="Titillium Web"/>
              <a:ea typeface="Titillium Web"/>
              <a:cs typeface="Titillium Web"/>
              <a:sym typeface="Titillium Web"/>
            </a:endParaRPr>
          </a:p>
        </p:txBody>
      </p:sp>
      <p:pic>
        <p:nvPicPr>
          <p:cNvPr id="551" name="Google Shape;551;p50"/>
          <p:cNvPicPr preferRelativeResize="0"/>
          <p:nvPr/>
        </p:nvPicPr>
        <p:blipFill>
          <a:blip r:embed="rId5">
            <a:alphaModFix/>
          </a:blip>
          <a:stretch>
            <a:fillRect/>
          </a:stretch>
        </p:blipFill>
        <p:spPr>
          <a:xfrm>
            <a:off x="5035450" y="1080512"/>
            <a:ext cx="2982474" cy="2982474"/>
          </a:xfrm>
          <a:prstGeom prst="rect">
            <a:avLst/>
          </a:prstGeom>
          <a:noFill/>
          <a:ln>
            <a:noFill/>
          </a:ln>
        </p:spPr>
      </p:pic>
      <p:sp>
        <p:nvSpPr>
          <p:cNvPr id="552" name="Google Shape;552;p50"/>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551"/>
                                        </p:tgtEl>
                                        <p:attrNameLst>
                                          <p:attrName>ppt_y</p:attrName>
                                        </p:attrNameLst>
                                      </p:cBhvr>
                                      <p:tavLst>
                                        <p:tav fmla="" tm="0">
                                          <p:val>
                                            <p:strVal val="#ppt_y"/>
                                          </p:val>
                                        </p:tav>
                                        <p:tav fmla="" tm="100000">
                                          <p:val>
                                            <p:strVal val="#ppt_y+1"/>
                                          </p:val>
                                        </p:tav>
                                      </p:tavLst>
                                    </p:anim>
                                    <p:set>
                                      <p:cBhvr>
                                        <p:cTn dur="1" fill="hold">
                                          <p:stCondLst>
                                            <p:cond delay="1000"/>
                                          </p:stCondLst>
                                        </p:cTn>
                                        <p:tgtEl>
                                          <p:spTgt spid="5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1"/>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Distribution of Exited</a:t>
            </a:r>
            <a:endParaRPr b="1" i="0" sz="3000" u="none" cap="none" strike="noStrike">
              <a:solidFill>
                <a:srgbClr val="2C99B4"/>
              </a:solidFill>
              <a:latin typeface="Montserrat"/>
              <a:ea typeface="Montserrat"/>
              <a:cs typeface="Montserrat"/>
              <a:sym typeface="Montserrat"/>
            </a:endParaRPr>
          </a:p>
        </p:txBody>
      </p:sp>
      <p:sp>
        <p:nvSpPr>
          <p:cNvPr id="558" name="Google Shape;558;p51"/>
          <p:cNvSpPr txBox="1"/>
          <p:nvPr/>
        </p:nvSpPr>
        <p:spPr>
          <a:xfrm>
            <a:off x="1197650" y="1715075"/>
            <a:ext cx="3130800" cy="2865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E4E4E"/>
              </a:buClr>
              <a:buSzPts val="1600"/>
              <a:buFont typeface="Titillium Web"/>
              <a:buChar char="●"/>
            </a:pPr>
            <a:r>
              <a:rPr lang="en" sz="1600">
                <a:solidFill>
                  <a:srgbClr val="4E4E4E"/>
                </a:solidFill>
                <a:latin typeface="Titillium Web"/>
                <a:ea typeface="Titillium Web"/>
                <a:cs typeface="Titillium Web"/>
                <a:sym typeface="Titillium Web"/>
              </a:rPr>
              <a:t>Binary output variable</a:t>
            </a:r>
            <a:br>
              <a:rPr lang="en" sz="1600">
                <a:solidFill>
                  <a:srgbClr val="4E4E4E"/>
                </a:solidFill>
                <a:latin typeface="Titillium Web"/>
                <a:ea typeface="Titillium Web"/>
                <a:cs typeface="Titillium Web"/>
                <a:sym typeface="Titillium Web"/>
              </a:rPr>
            </a:br>
            <a:endParaRPr sz="1600">
              <a:solidFill>
                <a:srgbClr val="4E4E4E"/>
              </a:solidFill>
              <a:latin typeface="Titillium Web"/>
              <a:ea typeface="Titillium Web"/>
              <a:cs typeface="Titillium Web"/>
              <a:sym typeface="Titillium Web"/>
            </a:endParaRPr>
          </a:p>
          <a:p>
            <a:pPr indent="-330200" lvl="0" marL="457200" rtl="0" algn="l">
              <a:spcBef>
                <a:spcPts val="0"/>
              </a:spcBef>
              <a:spcAft>
                <a:spcPts val="0"/>
              </a:spcAft>
              <a:buClr>
                <a:srgbClr val="4E4E4E"/>
              </a:buClr>
              <a:buSzPts val="1600"/>
              <a:buFont typeface="Titillium Web"/>
              <a:buChar char="●"/>
            </a:pPr>
            <a:r>
              <a:rPr lang="en" sz="1600">
                <a:solidFill>
                  <a:srgbClr val="4E4E4E"/>
                </a:solidFill>
                <a:latin typeface="Titillium Web"/>
                <a:ea typeface="Titillium Web"/>
                <a:cs typeface="Titillium Web"/>
                <a:sym typeface="Titillium Web"/>
              </a:rPr>
              <a:t>20.4% versus 79.6%</a:t>
            </a:r>
            <a:br>
              <a:rPr lang="en" sz="1600">
                <a:solidFill>
                  <a:srgbClr val="4E4E4E"/>
                </a:solidFill>
                <a:latin typeface="Titillium Web"/>
                <a:ea typeface="Titillium Web"/>
                <a:cs typeface="Titillium Web"/>
                <a:sym typeface="Titillium Web"/>
              </a:rPr>
            </a:br>
            <a:endParaRPr sz="1200">
              <a:solidFill>
                <a:srgbClr val="4E4E4E"/>
              </a:solidFill>
              <a:latin typeface="Titillium Web"/>
              <a:ea typeface="Titillium Web"/>
              <a:cs typeface="Titillium Web"/>
              <a:sym typeface="Titillium Web"/>
            </a:endParaRPr>
          </a:p>
          <a:p>
            <a:pPr indent="-330200" lvl="0" marL="457200" rtl="0" algn="l">
              <a:spcBef>
                <a:spcPts val="0"/>
              </a:spcBef>
              <a:spcAft>
                <a:spcPts val="0"/>
              </a:spcAft>
              <a:buClr>
                <a:srgbClr val="4E4E4E"/>
              </a:buClr>
              <a:buSzPts val="1600"/>
              <a:buFont typeface="Titillium Web"/>
              <a:buChar char="●"/>
            </a:pPr>
            <a:r>
              <a:rPr b="1" lang="en" sz="1600">
                <a:solidFill>
                  <a:srgbClr val="4E4E4E"/>
                </a:solidFill>
                <a:latin typeface="Titillium Web"/>
                <a:ea typeface="Titillium Web"/>
                <a:cs typeface="Titillium Web"/>
                <a:sym typeface="Titillium Web"/>
              </a:rPr>
              <a:t>Stratified</a:t>
            </a:r>
            <a:r>
              <a:rPr b="1" lang="en" sz="1600">
                <a:solidFill>
                  <a:srgbClr val="4E4E4E"/>
                </a:solidFill>
                <a:latin typeface="Titillium Web"/>
                <a:ea typeface="Titillium Web"/>
                <a:cs typeface="Titillium Web"/>
                <a:sym typeface="Titillium Web"/>
              </a:rPr>
              <a:t> </a:t>
            </a:r>
            <a:r>
              <a:rPr lang="en" sz="1600">
                <a:solidFill>
                  <a:srgbClr val="4E4E4E"/>
                </a:solidFill>
                <a:latin typeface="Titillium Web"/>
                <a:ea typeface="Titillium Web"/>
                <a:cs typeface="Titillium Web"/>
                <a:sym typeface="Titillium Web"/>
              </a:rPr>
              <a:t>during train-test split in Logistic Regression model</a:t>
            </a:r>
            <a:endParaRPr sz="1600">
              <a:solidFill>
                <a:srgbClr val="4E4E4E"/>
              </a:solidFill>
              <a:latin typeface="Titillium Web"/>
              <a:ea typeface="Titillium Web"/>
              <a:cs typeface="Titillium Web"/>
              <a:sym typeface="Titillium Web"/>
            </a:endParaRPr>
          </a:p>
        </p:txBody>
      </p:sp>
      <p:pic>
        <p:nvPicPr>
          <p:cNvPr id="559" name="Google Shape;559;p51"/>
          <p:cNvPicPr preferRelativeResize="0"/>
          <p:nvPr/>
        </p:nvPicPr>
        <p:blipFill>
          <a:blip r:embed="rId3">
            <a:alphaModFix/>
          </a:blip>
          <a:stretch>
            <a:fillRect/>
          </a:stretch>
        </p:blipFill>
        <p:spPr>
          <a:xfrm>
            <a:off x="4976675" y="1504953"/>
            <a:ext cx="2257425" cy="2419350"/>
          </a:xfrm>
          <a:prstGeom prst="rect">
            <a:avLst/>
          </a:prstGeom>
          <a:noFill/>
          <a:ln cap="flat" cmpd="sng" w="12700">
            <a:solidFill>
              <a:srgbClr val="000000"/>
            </a:solidFill>
            <a:prstDash val="solid"/>
            <a:miter lim="8000"/>
            <a:headEnd len="sm" w="sm" type="none"/>
            <a:tailEnd len="sm" w="sm" type="none"/>
          </a:ln>
        </p:spPr>
      </p:pic>
      <p:sp>
        <p:nvSpPr>
          <p:cNvPr id="560" name="Google Shape;560;p51"/>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2"/>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Findings in the original dataset</a:t>
            </a:r>
            <a:endParaRPr b="1" i="0" sz="3000" u="none" cap="none" strike="noStrike">
              <a:solidFill>
                <a:srgbClr val="2C99B4"/>
              </a:solidFill>
              <a:latin typeface="Montserrat"/>
              <a:ea typeface="Montserrat"/>
              <a:cs typeface="Montserrat"/>
              <a:sym typeface="Montserrat"/>
            </a:endParaRPr>
          </a:p>
        </p:txBody>
      </p:sp>
      <p:sp>
        <p:nvSpPr>
          <p:cNvPr id="566" name="Google Shape;566;p52"/>
          <p:cNvSpPr txBox="1"/>
          <p:nvPr/>
        </p:nvSpPr>
        <p:spPr>
          <a:xfrm>
            <a:off x="3190550" y="1595225"/>
            <a:ext cx="2692500" cy="2402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666666"/>
              </a:buClr>
              <a:buSzPts val="1600"/>
              <a:buFont typeface="Titillium Web"/>
              <a:buChar char="●"/>
            </a:pPr>
            <a:r>
              <a:rPr lang="en" sz="1600">
                <a:solidFill>
                  <a:srgbClr val="666666"/>
                </a:solidFill>
                <a:latin typeface="Titillium Web"/>
                <a:ea typeface="Titillium Web"/>
                <a:cs typeface="Titillium Web"/>
                <a:sym typeface="Titillium Web"/>
              </a:rPr>
              <a:t>German branch has more customers leaving</a:t>
            </a:r>
            <a:br>
              <a:rPr lang="en" sz="1600">
                <a:solidFill>
                  <a:srgbClr val="666666"/>
                </a:solidFill>
                <a:latin typeface="Titillium Web"/>
                <a:ea typeface="Titillium Web"/>
                <a:cs typeface="Titillium Web"/>
                <a:sym typeface="Titillium Web"/>
              </a:rPr>
            </a:br>
            <a:endParaRPr sz="1600">
              <a:solidFill>
                <a:srgbClr val="666666"/>
              </a:solidFill>
              <a:latin typeface="Titillium Web"/>
              <a:ea typeface="Titillium Web"/>
              <a:cs typeface="Titillium Web"/>
              <a:sym typeface="Titillium Web"/>
            </a:endParaRPr>
          </a:p>
          <a:p>
            <a:pPr indent="0" lvl="0" marL="0" rtl="0" algn="l">
              <a:spcBef>
                <a:spcPts val="0"/>
              </a:spcBef>
              <a:spcAft>
                <a:spcPts val="0"/>
              </a:spcAft>
              <a:buNone/>
            </a:pPr>
            <a:r>
              <a:t/>
            </a:r>
            <a:endParaRPr sz="1600">
              <a:solidFill>
                <a:srgbClr val="666666"/>
              </a:solidFill>
              <a:latin typeface="Titillium Web"/>
              <a:ea typeface="Titillium Web"/>
              <a:cs typeface="Titillium Web"/>
              <a:sym typeface="Titillium Web"/>
            </a:endParaRPr>
          </a:p>
          <a:p>
            <a:pPr indent="-330200" lvl="0" marL="457200" rtl="0" algn="l">
              <a:spcBef>
                <a:spcPts val="0"/>
              </a:spcBef>
              <a:spcAft>
                <a:spcPts val="0"/>
              </a:spcAft>
              <a:buClr>
                <a:srgbClr val="666666"/>
              </a:buClr>
              <a:buSzPts val="1600"/>
              <a:buFont typeface="Titillium Web"/>
              <a:buChar char="●"/>
            </a:pPr>
            <a:r>
              <a:rPr lang="en" sz="1600">
                <a:solidFill>
                  <a:srgbClr val="666666"/>
                </a:solidFill>
                <a:latin typeface="Titillium Web"/>
                <a:ea typeface="Titillium Web"/>
                <a:cs typeface="Titillium Web"/>
                <a:sym typeface="Titillium Web"/>
              </a:rPr>
              <a:t>Estimated Salary is uniformly distributed so it should not be an influential factor</a:t>
            </a:r>
            <a:endParaRPr sz="1600">
              <a:solidFill>
                <a:srgbClr val="666666"/>
              </a:solidFill>
              <a:latin typeface="Titillium Web"/>
              <a:ea typeface="Titillium Web"/>
              <a:cs typeface="Titillium Web"/>
              <a:sym typeface="Titillium Web"/>
            </a:endParaRPr>
          </a:p>
        </p:txBody>
      </p:sp>
      <p:pic>
        <p:nvPicPr>
          <p:cNvPr id="567" name="Google Shape;567;p52"/>
          <p:cNvPicPr preferRelativeResize="0"/>
          <p:nvPr/>
        </p:nvPicPr>
        <p:blipFill>
          <a:blip r:embed="rId3">
            <a:alphaModFix/>
          </a:blip>
          <a:stretch>
            <a:fillRect/>
          </a:stretch>
        </p:blipFill>
        <p:spPr>
          <a:xfrm>
            <a:off x="6128475" y="1248548"/>
            <a:ext cx="2389750" cy="2937400"/>
          </a:xfrm>
          <a:prstGeom prst="rect">
            <a:avLst/>
          </a:prstGeom>
          <a:noFill/>
          <a:ln cap="flat" cmpd="sng" w="12700">
            <a:solidFill>
              <a:srgbClr val="000000"/>
            </a:solidFill>
            <a:prstDash val="solid"/>
            <a:miter lim="8000"/>
            <a:headEnd len="sm" w="sm" type="none"/>
            <a:tailEnd len="sm" w="sm" type="none"/>
          </a:ln>
        </p:spPr>
      </p:pic>
      <p:pic>
        <p:nvPicPr>
          <p:cNvPr id="568" name="Google Shape;568;p52"/>
          <p:cNvPicPr preferRelativeResize="0"/>
          <p:nvPr/>
        </p:nvPicPr>
        <p:blipFill>
          <a:blip r:embed="rId4">
            <a:alphaModFix/>
          </a:blip>
          <a:stretch>
            <a:fillRect/>
          </a:stretch>
        </p:blipFill>
        <p:spPr>
          <a:xfrm>
            <a:off x="800800" y="1248550"/>
            <a:ext cx="2389750" cy="2937409"/>
          </a:xfrm>
          <a:prstGeom prst="rect">
            <a:avLst/>
          </a:prstGeom>
          <a:noFill/>
          <a:ln cap="flat" cmpd="sng" w="12700">
            <a:solidFill>
              <a:srgbClr val="000000"/>
            </a:solidFill>
            <a:prstDash val="solid"/>
            <a:miter lim="8000"/>
            <a:headEnd len="sm" w="sm" type="none"/>
            <a:tailEnd len="sm" w="sm" type="none"/>
          </a:ln>
        </p:spPr>
      </p:pic>
      <p:sp>
        <p:nvSpPr>
          <p:cNvPr id="569" name="Google Shape;569;p52"/>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THE</a:t>
            </a:r>
            <a:br>
              <a:rPr b="1" i="0" lang="en" sz="3800" u="none" cap="none" strike="noStrike">
                <a:solidFill>
                  <a:srgbClr val="2C99B4"/>
                </a:solidFill>
                <a:latin typeface="Montserrat"/>
                <a:ea typeface="Montserrat"/>
                <a:cs typeface="Montserrat"/>
                <a:sym typeface="Montserrat"/>
              </a:rPr>
            </a:br>
            <a:r>
              <a:rPr b="1" i="0" lang="en" sz="3400" u="none" cap="none" strike="noStrike">
                <a:solidFill>
                  <a:srgbClr val="2C99B4"/>
                </a:solidFill>
                <a:latin typeface="Montserrat"/>
                <a:ea typeface="Montserrat"/>
                <a:cs typeface="Montserrat"/>
                <a:sym typeface="Montserrat"/>
              </a:rPr>
              <a:t>BUSINESS PROBLEM</a:t>
            </a:r>
            <a:endParaRPr b="1" i="0" sz="3400" u="none" cap="none" strike="noStrike">
              <a:solidFill>
                <a:srgbClr val="2C99B4"/>
              </a:solidFill>
              <a:latin typeface="Montserrat"/>
              <a:ea typeface="Montserrat"/>
              <a:cs typeface="Montserrat"/>
              <a:sym typeface="Montserrat"/>
            </a:endParaRPr>
          </a:p>
        </p:txBody>
      </p:sp>
      <p:sp>
        <p:nvSpPr>
          <p:cNvPr id="305" name="Google Shape;305;p35"/>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306" name="Google Shape;306;p35"/>
          <p:cNvGrpSpPr/>
          <p:nvPr/>
        </p:nvGrpSpPr>
        <p:grpSpPr>
          <a:xfrm>
            <a:off x="6468666" y="1590792"/>
            <a:ext cx="2438964" cy="1200896"/>
            <a:chOff x="10263392" y="3506605"/>
            <a:chExt cx="3873831" cy="1908001"/>
          </a:xfrm>
        </p:grpSpPr>
        <p:sp>
          <p:nvSpPr>
            <p:cNvPr id="307" name="Google Shape;307;p35"/>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08" name="Google Shape;308;p35"/>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09" name="Google Shape;309;p35"/>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0" name="Google Shape;310;p35"/>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1" name="Google Shape;311;p35"/>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2" name="Google Shape;312;p35"/>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3" name="Google Shape;313;p35"/>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4" name="Google Shape;314;p35"/>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5" name="Google Shape;315;p35"/>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6" name="Google Shape;316;p35"/>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7" name="Google Shape;317;p35"/>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8" name="Google Shape;318;p35"/>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19" name="Google Shape;319;p35"/>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0" name="Google Shape;320;p35"/>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1" name="Google Shape;321;p35"/>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2" name="Google Shape;322;p35"/>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3" name="Google Shape;323;p35"/>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4" name="Google Shape;324;p35"/>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5" name="Google Shape;325;p35"/>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326" name="Google Shape;326;p35"/>
          <p:cNvSpPr/>
          <p:nvPr/>
        </p:nvSpPr>
        <p:spPr>
          <a:xfrm>
            <a:off x="7228506" y="2416070"/>
            <a:ext cx="818700" cy="10047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327" name="Google Shape;327;p35"/>
          <p:cNvGrpSpPr/>
          <p:nvPr/>
        </p:nvGrpSpPr>
        <p:grpSpPr>
          <a:xfrm>
            <a:off x="6435178" y="1554044"/>
            <a:ext cx="2507274" cy="1171424"/>
            <a:chOff x="17155900" y="4144117"/>
            <a:chExt cx="6684281" cy="3123796"/>
          </a:xfrm>
        </p:grpSpPr>
        <p:sp>
          <p:nvSpPr>
            <p:cNvPr id="328" name="Google Shape;328;p35"/>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29" name="Google Shape;329;p35"/>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0" name="Google Shape;330;p35"/>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1" name="Google Shape;331;p35"/>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2" name="Google Shape;332;p35"/>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3" name="Google Shape;333;p35"/>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4" name="Google Shape;334;p35"/>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5" name="Google Shape;335;p35"/>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36" name="Google Shape;336;p35"/>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3"/>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Findings in the original dataset</a:t>
            </a:r>
            <a:endParaRPr b="1" i="0" sz="3000" u="none" cap="none" strike="noStrike">
              <a:solidFill>
                <a:srgbClr val="2C99B4"/>
              </a:solidFill>
              <a:latin typeface="Montserrat"/>
              <a:ea typeface="Montserrat"/>
              <a:cs typeface="Montserrat"/>
              <a:sym typeface="Montserrat"/>
            </a:endParaRPr>
          </a:p>
        </p:txBody>
      </p:sp>
      <p:sp>
        <p:nvSpPr>
          <p:cNvPr id="575" name="Google Shape;575;p53"/>
          <p:cNvSpPr txBox="1"/>
          <p:nvPr/>
        </p:nvSpPr>
        <p:spPr>
          <a:xfrm>
            <a:off x="909000" y="1695950"/>
            <a:ext cx="3908100" cy="2105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E4E4E"/>
              </a:buClr>
              <a:buSzPts val="1600"/>
              <a:buFont typeface="Titillium Web"/>
              <a:buChar char="●"/>
            </a:pPr>
            <a:r>
              <a:rPr lang="en" sz="1600">
                <a:solidFill>
                  <a:srgbClr val="4E4E4E"/>
                </a:solidFill>
                <a:latin typeface="Titillium Web"/>
                <a:ea typeface="Titillium Web"/>
                <a:cs typeface="Titillium Web"/>
                <a:sym typeface="Titillium Web"/>
              </a:rPr>
              <a:t>The only internal variable </a:t>
            </a:r>
            <a:r>
              <a:rPr b="1" lang="en" sz="1600">
                <a:solidFill>
                  <a:srgbClr val="4E4E4E"/>
                </a:solidFill>
                <a:latin typeface="Titillium Web"/>
                <a:ea typeface="Titillium Web"/>
                <a:cs typeface="Titillium Web"/>
                <a:sym typeface="Titillium Web"/>
              </a:rPr>
              <a:t>“IsActiveMember”</a:t>
            </a:r>
            <a:r>
              <a:rPr lang="en" sz="1600">
                <a:solidFill>
                  <a:srgbClr val="4E4E4E"/>
                </a:solidFill>
                <a:latin typeface="Titillium Web"/>
                <a:ea typeface="Titillium Web"/>
                <a:cs typeface="Titillium Web"/>
                <a:sym typeface="Titillium Web"/>
              </a:rPr>
              <a:t> showed that </a:t>
            </a:r>
            <a:br>
              <a:rPr lang="en" sz="1600">
                <a:solidFill>
                  <a:srgbClr val="4E4E4E"/>
                </a:solidFill>
                <a:latin typeface="Titillium Web"/>
                <a:ea typeface="Titillium Web"/>
                <a:cs typeface="Titillium Web"/>
                <a:sym typeface="Titillium Web"/>
              </a:rPr>
            </a:br>
            <a:r>
              <a:rPr lang="en" sz="1600">
                <a:solidFill>
                  <a:srgbClr val="4E4E4E"/>
                </a:solidFill>
                <a:latin typeface="Titillium Web"/>
                <a:ea typeface="Titillium Web"/>
                <a:cs typeface="Titillium Web"/>
                <a:sym typeface="Titillium Web"/>
              </a:rPr>
              <a:t>Active members have a </a:t>
            </a:r>
            <a:r>
              <a:rPr b="1" lang="en" sz="1600">
                <a:solidFill>
                  <a:srgbClr val="4E4E4E"/>
                </a:solidFill>
                <a:latin typeface="Titillium Web"/>
                <a:ea typeface="Titillium Web"/>
                <a:cs typeface="Titillium Web"/>
                <a:sym typeface="Titillium Web"/>
              </a:rPr>
              <a:t>lower chance of leaving</a:t>
            </a:r>
            <a:r>
              <a:rPr lang="en" sz="1600">
                <a:solidFill>
                  <a:srgbClr val="4E4E4E"/>
                </a:solidFill>
                <a:latin typeface="Titillium Web"/>
                <a:ea typeface="Titillium Web"/>
                <a:cs typeface="Titillium Web"/>
                <a:sym typeface="Titillium Web"/>
              </a:rPr>
              <a:t>, half of that as compared to inactive members.</a:t>
            </a:r>
            <a:br>
              <a:rPr lang="en" sz="1600">
                <a:solidFill>
                  <a:srgbClr val="4E4E4E"/>
                </a:solidFill>
                <a:latin typeface="Titillium Web"/>
                <a:ea typeface="Titillium Web"/>
                <a:cs typeface="Titillium Web"/>
                <a:sym typeface="Titillium Web"/>
              </a:rPr>
            </a:br>
            <a:endParaRPr sz="1600">
              <a:solidFill>
                <a:srgbClr val="4E4E4E"/>
              </a:solidFill>
              <a:latin typeface="Titillium Web"/>
              <a:ea typeface="Titillium Web"/>
              <a:cs typeface="Titillium Web"/>
              <a:sym typeface="Titillium Web"/>
            </a:endParaRPr>
          </a:p>
          <a:p>
            <a:pPr indent="-330200" lvl="0" marL="457200" rtl="0" algn="l">
              <a:spcBef>
                <a:spcPts val="0"/>
              </a:spcBef>
              <a:spcAft>
                <a:spcPts val="0"/>
              </a:spcAft>
              <a:buClr>
                <a:srgbClr val="4E4E4E"/>
              </a:buClr>
              <a:buSzPts val="1600"/>
              <a:buFont typeface="Titillium Web"/>
              <a:buChar char="●"/>
            </a:pPr>
            <a:r>
              <a:rPr lang="en" sz="1600">
                <a:solidFill>
                  <a:srgbClr val="4E4E4E"/>
                </a:solidFill>
                <a:latin typeface="Titillium Web"/>
                <a:ea typeface="Titillium Web"/>
                <a:cs typeface="Titillium Web"/>
                <a:sym typeface="Titillium Web"/>
              </a:rPr>
              <a:t>26.9% versus 14.3%</a:t>
            </a:r>
            <a:endParaRPr sz="1600">
              <a:solidFill>
                <a:srgbClr val="4E4E4E"/>
              </a:solidFill>
              <a:latin typeface="Titillium Web"/>
              <a:ea typeface="Titillium Web"/>
              <a:cs typeface="Titillium Web"/>
              <a:sym typeface="Titillium Web"/>
            </a:endParaRPr>
          </a:p>
        </p:txBody>
      </p:sp>
      <p:pic>
        <p:nvPicPr>
          <p:cNvPr id="576" name="Google Shape;576;p53"/>
          <p:cNvPicPr preferRelativeResize="0"/>
          <p:nvPr/>
        </p:nvPicPr>
        <p:blipFill>
          <a:blip r:embed="rId3">
            <a:alphaModFix/>
          </a:blip>
          <a:stretch>
            <a:fillRect/>
          </a:stretch>
        </p:blipFill>
        <p:spPr>
          <a:xfrm>
            <a:off x="5077350" y="1240153"/>
            <a:ext cx="2228850" cy="2743200"/>
          </a:xfrm>
          <a:prstGeom prst="rect">
            <a:avLst/>
          </a:prstGeom>
          <a:noFill/>
          <a:ln cap="flat" cmpd="sng" w="12700">
            <a:solidFill>
              <a:srgbClr val="000000"/>
            </a:solidFill>
            <a:prstDash val="solid"/>
            <a:miter lim="8000"/>
            <a:headEnd len="sm" w="sm" type="none"/>
            <a:tailEnd len="sm" w="sm" type="none"/>
          </a:ln>
        </p:spPr>
      </p:pic>
      <p:sp>
        <p:nvSpPr>
          <p:cNvPr id="577" name="Google Shape;577;p53"/>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4"/>
          <p:cNvSpPr txBox="1"/>
          <p:nvPr/>
        </p:nvSpPr>
        <p:spPr>
          <a:xfrm>
            <a:off x="498805" y="3424116"/>
            <a:ext cx="48246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THE MODEL:</a:t>
            </a:r>
            <a:br>
              <a:rPr b="1" i="0" lang="en" sz="3800" u="none" cap="none" strike="noStrike">
                <a:solidFill>
                  <a:srgbClr val="2C99B4"/>
                </a:solidFill>
                <a:latin typeface="Montserrat"/>
                <a:ea typeface="Montserrat"/>
                <a:cs typeface="Montserrat"/>
                <a:sym typeface="Montserrat"/>
              </a:rPr>
            </a:br>
            <a:r>
              <a:rPr b="1" i="0" lang="en" sz="3100" u="none" cap="none" strike="noStrike">
                <a:solidFill>
                  <a:srgbClr val="2C99B4"/>
                </a:solidFill>
                <a:latin typeface="Montserrat"/>
                <a:ea typeface="Montserrat"/>
                <a:cs typeface="Montserrat"/>
                <a:sym typeface="Montserrat"/>
              </a:rPr>
              <a:t>LOGISTIC REGRESSION</a:t>
            </a:r>
            <a:endParaRPr b="1" i="0" sz="3100" u="none" cap="none" strike="noStrike">
              <a:solidFill>
                <a:srgbClr val="2C99B4"/>
              </a:solidFill>
              <a:latin typeface="Montserrat"/>
              <a:ea typeface="Montserrat"/>
              <a:cs typeface="Montserrat"/>
              <a:sym typeface="Montserrat"/>
            </a:endParaRPr>
          </a:p>
        </p:txBody>
      </p:sp>
      <p:sp>
        <p:nvSpPr>
          <p:cNvPr id="583" name="Google Shape;583;p54"/>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584" name="Google Shape;584;p54"/>
          <p:cNvGrpSpPr/>
          <p:nvPr/>
        </p:nvGrpSpPr>
        <p:grpSpPr>
          <a:xfrm>
            <a:off x="6468666" y="1590793"/>
            <a:ext cx="2438964" cy="1200896"/>
            <a:chOff x="10263392" y="3506605"/>
            <a:chExt cx="3873831" cy="1908001"/>
          </a:xfrm>
        </p:grpSpPr>
        <p:sp>
          <p:nvSpPr>
            <p:cNvPr id="585" name="Google Shape;585;p54"/>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86" name="Google Shape;586;p54"/>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87" name="Google Shape;587;p54"/>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88" name="Google Shape;588;p54"/>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89" name="Google Shape;589;p54"/>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0" name="Google Shape;590;p54"/>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1" name="Google Shape;591;p54"/>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2" name="Google Shape;592;p54"/>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3" name="Google Shape;593;p54"/>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4" name="Google Shape;594;p54"/>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5" name="Google Shape;595;p54"/>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6" name="Google Shape;596;p54"/>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7" name="Google Shape;597;p54"/>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8" name="Google Shape;598;p54"/>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599" name="Google Shape;599;p54"/>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0" name="Google Shape;600;p54"/>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1" name="Google Shape;601;p54"/>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2" name="Google Shape;602;p54"/>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3" name="Google Shape;603;p54"/>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604" name="Google Shape;604;p54"/>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605" name="Google Shape;605;p54"/>
          <p:cNvGrpSpPr/>
          <p:nvPr/>
        </p:nvGrpSpPr>
        <p:grpSpPr>
          <a:xfrm>
            <a:off x="6435178" y="1554044"/>
            <a:ext cx="2507274" cy="1171424"/>
            <a:chOff x="17155900" y="4144117"/>
            <a:chExt cx="6684281" cy="3123796"/>
          </a:xfrm>
        </p:grpSpPr>
        <p:sp>
          <p:nvSpPr>
            <p:cNvPr id="606" name="Google Shape;606;p54"/>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7" name="Google Shape;607;p54"/>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8" name="Google Shape;608;p54"/>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09" name="Google Shape;609;p54"/>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10" name="Google Shape;610;p54"/>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11" name="Google Shape;611;p54"/>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12" name="Google Shape;612;p54"/>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13" name="Google Shape;613;p54"/>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14" name="Google Shape;614;p54"/>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5"/>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Logistic Regression</a:t>
            </a:r>
            <a:r>
              <a:rPr b="1" lang="en" sz="3000">
                <a:solidFill>
                  <a:srgbClr val="2C99B4"/>
                </a:solidFill>
                <a:latin typeface="Montserrat"/>
                <a:ea typeface="Montserrat"/>
                <a:cs typeface="Montserrat"/>
                <a:sym typeface="Montserrat"/>
              </a:rPr>
              <a:t> Overview</a:t>
            </a:r>
            <a:endParaRPr b="1" i="0" sz="3000" u="none" cap="none" strike="noStrike">
              <a:solidFill>
                <a:srgbClr val="2C99B4"/>
              </a:solidFill>
              <a:latin typeface="Montserrat"/>
              <a:ea typeface="Montserrat"/>
              <a:cs typeface="Montserrat"/>
              <a:sym typeface="Montserrat"/>
            </a:endParaRPr>
          </a:p>
        </p:txBody>
      </p:sp>
      <p:sp>
        <p:nvSpPr>
          <p:cNvPr id="620" name="Google Shape;620;p55"/>
          <p:cNvSpPr txBox="1"/>
          <p:nvPr/>
        </p:nvSpPr>
        <p:spPr>
          <a:xfrm>
            <a:off x="4293825" y="1060336"/>
            <a:ext cx="4416000" cy="2641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Backward Elimination was run on all the variables</a:t>
            </a:r>
            <a:endParaRPr sz="1800">
              <a:solidFill>
                <a:srgbClr val="4E4E4E"/>
              </a:solidFill>
              <a:latin typeface="Titillium Web"/>
              <a:ea typeface="Titillium Web"/>
              <a:cs typeface="Titillium Web"/>
              <a:sym typeface="Titillium Web"/>
            </a:endParaRPr>
          </a:p>
          <a:p>
            <a:pPr indent="0" lvl="0" marL="45720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Final model consisted of only input variables, are </a:t>
            </a:r>
            <a:r>
              <a:rPr lang="en" sz="1800">
                <a:solidFill>
                  <a:srgbClr val="4E4E4E"/>
                </a:solidFill>
                <a:latin typeface="Titillium Web"/>
                <a:ea typeface="Titillium Web"/>
                <a:cs typeface="Titillium Web"/>
                <a:sym typeface="Titillium Web"/>
              </a:rPr>
              <a:t>statistically</a:t>
            </a:r>
            <a:r>
              <a:rPr lang="en" sz="1800">
                <a:solidFill>
                  <a:srgbClr val="4E4E4E"/>
                </a:solidFill>
                <a:latin typeface="Titillium Web"/>
                <a:ea typeface="Titillium Web"/>
                <a:cs typeface="Titillium Web"/>
                <a:sym typeface="Titillium Web"/>
              </a:rPr>
              <a:t> </a:t>
            </a:r>
            <a:r>
              <a:rPr lang="en" sz="1800">
                <a:solidFill>
                  <a:srgbClr val="4E4E4E"/>
                </a:solidFill>
                <a:latin typeface="Titillium Web"/>
                <a:ea typeface="Titillium Web"/>
                <a:cs typeface="Titillium Web"/>
                <a:sym typeface="Titillium Web"/>
              </a:rPr>
              <a:t>significant</a:t>
            </a:r>
            <a:r>
              <a:rPr lang="en" sz="1800">
                <a:solidFill>
                  <a:srgbClr val="4E4E4E"/>
                </a:solidFill>
                <a:latin typeface="Titillium Web"/>
                <a:ea typeface="Titillium Web"/>
                <a:cs typeface="Titillium Web"/>
                <a:sym typeface="Titillium Web"/>
              </a:rPr>
              <a:t> at 5% </a:t>
            </a:r>
            <a:r>
              <a:rPr lang="en" sz="1800">
                <a:solidFill>
                  <a:srgbClr val="4E4E4E"/>
                </a:solidFill>
                <a:latin typeface="Titillium Web"/>
                <a:ea typeface="Titillium Web"/>
                <a:cs typeface="Titillium Web"/>
                <a:sym typeface="Titillium Web"/>
              </a:rPr>
              <a:t>𝛂 </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Clustering was performed but no clear cluster was formed</a:t>
            </a:r>
            <a:endParaRPr sz="1800">
              <a:solidFill>
                <a:srgbClr val="4E4E4E"/>
              </a:solidFill>
              <a:latin typeface="Titillium Web"/>
              <a:ea typeface="Titillium Web"/>
              <a:cs typeface="Titillium Web"/>
              <a:sym typeface="Titillium Web"/>
            </a:endParaRPr>
          </a:p>
        </p:txBody>
      </p:sp>
      <p:pic>
        <p:nvPicPr>
          <p:cNvPr id="621" name="Google Shape;621;p55"/>
          <p:cNvPicPr preferRelativeResize="0"/>
          <p:nvPr/>
        </p:nvPicPr>
        <p:blipFill rotWithShape="1">
          <a:blip r:embed="rId3">
            <a:alphaModFix/>
          </a:blip>
          <a:srcRect b="18637" l="26806" r="27142" t="22008"/>
          <a:stretch/>
        </p:blipFill>
        <p:spPr>
          <a:xfrm>
            <a:off x="817625" y="1529275"/>
            <a:ext cx="2875776" cy="2084951"/>
          </a:xfrm>
          <a:prstGeom prst="rect">
            <a:avLst/>
          </a:prstGeom>
          <a:noFill/>
          <a:ln>
            <a:noFill/>
          </a:ln>
        </p:spPr>
      </p:pic>
      <p:sp>
        <p:nvSpPr>
          <p:cNvPr id="622" name="Google Shape;622;p55"/>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6"/>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Multicollinearity Issues</a:t>
            </a:r>
            <a:endParaRPr b="1" i="0" sz="3000" u="none" cap="none" strike="noStrike">
              <a:solidFill>
                <a:srgbClr val="2C99B4"/>
              </a:solidFill>
              <a:latin typeface="Montserrat"/>
              <a:ea typeface="Montserrat"/>
              <a:cs typeface="Montserrat"/>
              <a:sym typeface="Montserrat"/>
            </a:endParaRPr>
          </a:p>
        </p:txBody>
      </p:sp>
      <p:sp>
        <p:nvSpPr>
          <p:cNvPr id="628" name="Google Shape;628;p56"/>
          <p:cNvSpPr txBox="1"/>
          <p:nvPr/>
        </p:nvSpPr>
        <p:spPr>
          <a:xfrm>
            <a:off x="1006825" y="1351875"/>
            <a:ext cx="3990900" cy="2641800"/>
          </a:xfrm>
          <a:prstGeom prst="rect">
            <a:avLst/>
          </a:prstGeom>
          <a:noFill/>
          <a:ln>
            <a:noFill/>
          </a:ln>
        </p:spPr>
        <p:txBody>
          <a:bodyPr anchorCtr="0" anchor="t" bIns="17150" lIns="34300" spcFirstLastPara="1" rIns="34300" wrap="square" tIns="17150">
            <a:noAutofit/>
          </a:bodyPr>
          <a:lstStyle/>
          <a:p>
            <a:pPr indent="0" lvl="0" marL="0" marR="0" rtl="0" algn="just">
              <a:lnSpc>
                <a:spcPct val="15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0" lvl="0" marL="0" marR="0" rtl="0" algn="l">
              <a:lnSpc>
                <a:spcPct val="150000"/>
              </a:lnSpc>
              <a:spcBef>
                <a:spcPts val="0"/>
              </a:spcBef>
              <a:spcAft>
                <a:spcPts val="0"/>
              </a:spcAft>
              <a:buNone/>
            </a:pPr>
            <a:r>
              <a:rPr lang="en" sz="1800">
                <a:solidFill>
                  <a:srgbClr val="4E4E4E"/>
                </a:solidFill>
                <a:latin typeface="Titillium Web"/>
                <a:ea typeface="Titillium Web"/>
                <a:cs typeface="Titillium Web"/>
                <a:sym typeface="Titillium Web"/>
              </a:rPr>
              <a:t>The </a:t>
            </a:r>
            <a:r>
              <a:rPr b="1" lang="en" sz="1800">
                <a:solidFill>
                  <a:srgbClr val="4E4E4E"/>
                </a:solidFill>
                <a:latin typeface="Titillium Web"/>
                <a:ea typeface="Titillium Web"/>
                <a:cs typeface="Titillium Web"/>
                <a:sym typeface="Titillium Web"/>
              </a:rPr>
              <a:t>Adjusted GVIF values</a:t>
            </a:r>
            <a:r>
              <a:rPr lang="en" sz="1800">
                <a:solidFill>
                  <a:srgbClr val="4E4E4E"/>
                </a:solidFill>
                <a:latin typeface="Titillium Web"/>
                <a:ea typeface="Titillium Web"/>
                <a:cs typeface="Titillium Web"/>
                <a:sym typeface="Titillium Web"/>
              </a:rPr>
              <a:t> of the final model are all </a:t>
            </a:r>
            <a:r>
              <a:rPr b="1" lang="en" sz="1800">
                <a:solidFill>
                  <a:srgbClr val="4E4E4E"/>
                </a:solidFill>
                <a:latin typeface="Titillium Web"/>
                <a:ea typeface="Titillium Web"/>
                <a:cs typeface="Titillium Web"/>
                <a:sym typeface="Titillium Web"/>
              </a:rPr>
              <a:t>below 2</a:t>
            </a:r>
            <a:r>
              <a:rPr lang="en" sz="1800">
                <a:solidFill>
                  <a:srgbClr val="4E4E4E"/>
                </a:solidFill>
                <a:latin typeface="Titillium Web"/>
                <a:ea typeface="Titillium Web"/>
                <a:cs typeface="Titillium Web"/>
                <a:sym typeface="Titillium Web"/>
              </a:rPr>
              <a:t>, suggesting that there are no multicollinearity issues between the explanatory variables.</a:t>
            </a:r>
            <a:endParaRPr sz="1800">
              <a:solidFill>
                <a:srgbClr val="4E4E4E"/>
              </a:solidFill>
              <a:latin typeface="Titillium Web"/>
              <a:ea typeface="Titillium Web"/>
              <a:cs typeface="Titillium Web"/>
              <a:sym typeface="Titillium Web"/>
            </a:endParaRPr>
          </a:p>
        </p:txBody>
      </p:sp>
      <p:pic>
        <p:nvPicPr>
          <p:cNvPr id="629" name="Google Shape;629;p56"/>
          <p:cNvPicPr preferRelativeResize="0"/>
          <p:nvPr/>
        </p:nvPicPr>
        <p:blipFill>
          <a:blip r:embed="rId3">
            <a:alphaModFix/>
          </a:blip>
          <a:stretch>
            <a:fillRect/>
          </a:stretch>
        </p:blipFill>
        <p:spPr>
          <a:xfrm>
            <a:off x="5604950" y="1529778"/>
            <a:ext cx="2209800" cy="2286000"/>
          </a:xfrm>
          <a:prstGeom prst="rect">
            <a:avLst/>
          </a:prstGeom>
          <a:noFill/>
          <a:ln>
            <a:noFill/>
          </a:ln>
        </p:spPr>
      </p:pic>
      <p:pic>
        <p:nvPicPr>
          <p:cNvPr id="630" name="Google Shape;630;p56"/>
          <p:cNvPicPr preferRelativeResize="0"/>
          <p:nvPr/>
        </p:nvPicPr>
        <p:blipFill>
          <a:blip r:embed="rId4">
            <a:alphaModFix/>
          </a:blip>
          <a:stretch>
            <a:fillRect/>
          </a:stretch>
        </p:blipFill>
        <p:spPr>
          <a:xfrm>
            <a:off x="4806050" y="1152525"/>
            <a:ext cx="4191000" cy="2838450"/>
          </a:xfrm>
          <a:prstGeom prst="rect">
            <a:avLst/>
          </a:prstGeom>
          <a:noFill/>
          <a:ln>
            <a:noFill/>
          </a:ln>
        </p:spPr>
      </p:pic>
      <p:sp>
        <p:nvSpPr>
          <p:cNvPr id="631" name="Google Shape;631;p56"/>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700"/>
                                        <p:tgtEl>
                                          <p:spTgt spid="629"/>
                                        </p:tgtEl>
                                        <p:attrNameLst>
                                          <p:attrName>ppt_y</p:attrName>
                                        </p:attrNameLst>
                                      </p:cBhvr>
                                      <p:tavLst>
                                        <p:tav fmla="" tm="0">
                                          <p:val>
                                            <p:strVal val="#ppt_y"/>
                                          </p:val>
                                        </p:tav>
                                        <p:tav fmla="" tm="100000">
                                          <p:val>
                                            <p:strVal val="#ppt_y-1"/>
                                          </p:val>
                                        </p:tav>
                                      </p:tavLst>
                                    </p:anim>
                                    <p:set>
                                      <p:cBhvr>
                                        <p:cTn dur="1" fill="hold">
                                          <p:stCondLst>
                                            <p:cond delay="700"/>
                                          </p:stCondLst>
                                        </p:cTn>
                                        <p:tgtEl>
                                          <p:spTgt spid="629"/>
                                        </p:tgtEl>
                                        <p:attrNameLst>
                                          <p:attrName>style.visibility</p:attrName>
                                        </p:attrNameLst>
                                      </p:cBhvr>
                                      <p:to>
                                        <p:strVal val="hidden"/>
                                      </p:to>
                                    </p:set>
                                  </p:childTnLst>
                                </p:cTn>
                              </p:par>
                            </p:childTnLst>
                          </p:cTn>
                        </p:par>
                        <p:par>
                          <p:cTn fill="hold">
                            <p:stCondLst>
                              <p:cond delay="700"/>
                            </p:stCondLst>
                            <p:childTnLst>
                              <p:par>
                                <p:cTn fill="hold" nodeType="afterEffect" presetClass="entr" presetID="2" presetSubtype="4">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800"/>
                                        <p:tgtEl>
                                          <p:spTgt spid="6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7"/>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Results</a:t>
            </a:r>
            <a:endParaRPr b="1" i="0" sz="3000" u="none" cap="none" strike="noStrike">
              <a:solidFill>
                <a:srgbClr val="2C99B4"/>
              </a:solidFill>
              <a:latin typeface="Montserrat"/>
              <a:ea typeface="Montserrat"/>
              <a:cs typeface="Montserrat"/>
              <a:sym typeface="Montserrat"/>
            </a:endParaRPr>
          </a:p>
        </p:txBody>
      </p:sp>
      <p:graphicFrame>
        <p:nvGraphicFramePr>
          <p:cNvPr id="637" name="Google Shape;637;p57"/>
          <p:cNvGraphicFramePr/>
          <p:nvPr/>
        </p:nvGraphicFramePr>
        <p:xfrm>
          <a:off x="1536563" y="1936200"/>
          <a:ext cx="3000000" cy="3000000"/>
        </p:xfrm>
        <a:graphic>
          <a:graphicData uri="http://schemas.openxmlformats.org/drawingml/2006/table">
            <a:tbl>
              <a:tblPr>
                <a:noFill/>
                <a:tableStyleId>{16B98283-C77B-4489-90EF-A687ABDE0683}</a:tableStyleId>
              </a:tblPr>
              <a:tblGrid>
                <a:gridCol w="1409700"/>
                <a:gridCol w="2000250"/>
                <a:gridCol w="2533650"/>
              </a:tblGrid>
              <a:tr h="260975">
                <a:tc>
                  <a:txBody>
                    <a:bodyPr/>
                    <a:lstStyle/>
                    <a:p>
                      <a:pPr indent="0" lvl="0" marL="0" rtl="0" algn="ctr">
                        <a:lnSpc>
                          <a:spcPct val="115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solidFill>
                      <a:srgbClr val="0C2E3A"/>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Retained (Negative)</a:t>
                      </a:r>
                      <a:endParaRPr sz="1200">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Exit (Positive)</a:t>
                      </a:r>
                      <a:endParaRPr sz="1200">
                        <a:latin typeface="Times New Roman"/>
                        <a:ea typeface="Times New Roman"/>
                        <a:cs typeface="Times New Roman"/>
                        <a:sym typeface="Times New Roman"/>
                      </a:endParaRPr>
                    </a:p>
                  </a:txBody>
                  <a:tcPr marT="63500" marB="63500" marR="63500" marL="63500">
                    <a:solidFill>
                      <a:srgbClr val="6D9EEB"/>
                    </a:solidFill>
                  </a:tcPr>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Retained (Negative)</a:t>
                      </a:r>
                      <a:endParaRPr sz="1200">
                        <a:latin typeface="Times New Roman"/>
                        <a:ea typeface="Times New Roman"/>
                        <a:cs typeface="Times New Roman"/>
                        <a:sym typeface="Times New Roman"/>
                      </a:endParaRPr>
                    </a:p>
                  </a:txBody>
                  <a:tcPr marT="63500" marB="63500" marR="63500" marL="63500">
                    <a:solidFill>
                      <a:srgbClr val="78E0E6"/>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2339 (78%)</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49 (1.6%)</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Exit (Positive)</a:t>
                      </a:r>
                      <a:endParaRPr sz="1200">
                        <a:latin typeface="Times New Roman"/>
                        <a:ea typeface="Times New Roman"/>
                        <a:cs typeface="Times New Roman"/>
                        <a:sym typeface="Times New Roman"/>
                      </a:endParaRPr>
                    </a:p>
                  </a:txBody>
                  <a:tcPr marT="63500" marB="63500" marR="63500" marL="63500">
                    <a:solidFill>
                      <a:srgbClr val="78E0E6"/>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84 (2.8%)</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527 (17.6%)</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638" name="Google Shape;638;p57"/>
          <p:cNvSpPr txBox="1"/>
          <p:nvPr/>
        </p:nvSpPr>
        <p:spPr>
          <a:xfrm>
            <a:off x="3857012" y="1502250"/>
            <a:ext cx="1839600" cy="394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b="1" lang="en" sz="1800">
                <a:solidFill>
                  <a:srgbClr val="4E4E4E"/>
                </a:solidFill>
                <a:latin typeface="Titillium Web"/>
                <a:ea typeface="Titillium Web"/>
                <a:cs typeface="Titillium Web"/>
                <a:sym typeface="Titillium Web"/>
              </a:rPr>
              <a:t>Predicted Values</a:t>
            </a:r>
            <a:endParaRPr b="1" sz="1800">
              <a:solidFill>
                <a:srgbClr val="4E4E4E"/>
              </a:solidFill>
              <a:latin typeface="Titillium Web"/>
              <a:ea typeface="Titillium Web"/>
              <a:cs typeface="Titillium Web"/>
              <a:sym typeface="Titillium Web"/>
            </a:endParaRPr>
          </a:p>
        </p:txBody>
      </p:sp>
      <p:sp>
        <p:nvSpPr>
          <p:cNvPr id="639" name="Google Shape;639;p57"/>
          <p:cNvSpPr txBox="1"/>
          <p:nvPr/>
        </p:nvSpPr>
        <p:spPr>
          <a:xfrm>
            <a:off x="480238" y="2320350"/>
            <a:ext cx="909600" cy="625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b="1" lang="en" sz="1800">
                <a:solidFill>
                  <a:srgbClr val="4E4E4E"/>
                </a:solidFill>
                <a:latin typeface="Titillium Web"/>
                <a:ea typeface="Titillium Web"/>
                <a:cs typeface="Titillium Web"/>
                <a:sym typeface="Titillium Web"/>
              </a:rPr>
              <a:t>Actual </a:t>
            </a:r>
            <a:endParaRPr b="1" sz="18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b="1" lang="en" sz="1800">
                <a:solidFill>
                  <a:srgbClr val="4E4E4E"/>
                </a:solidFill>
                <a:latin typeface="Titillium Web"/>
                <a:ea typeface="Titillium Web"/>
                <a:cs typeface="Titillium Web"/>
                <a:sym typeface="Titillium Web"/>
              </a:rPr>
              <a:t>Values</a:t>
            </a:r>
            <a:endParaRPr b="1" sz="1800">
              <a:solidFill>
                <a:srgbClr val="4E4E4E"/>
              </a:solidFill>
              <a:latin typeface="Titillium Web"/>
              <a:ea typeface="Titillium Web"/>
              <a:cs typeface="Titillium Web"/>
              <a:sym typeface="Titillium Web"/>
            </a:endParaRPr>
          </a:p>
        </p:txBody>
      </p:sp>
      <p:sp>
        <p:nvSpPr>
          <p:cNvPr id="640" name="Google Shape;640;p57"/>
          <p:cNvSpPr txBox="1"/>
          <p:nvPr/>
        </p:nvSpPr>
        <p:spPr>
          <a:xfrm>
            <a:off x="2378525" y="3234325"/>
            <a:ext cx="4259700" cy="6864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b="1" lang="en" sz="1200">
                <a:solidFill>
                  <a:srgbClr val="4E4E4E"/>
                </a:solidFill>
                <a:latin typeface="Titillium Web"/>
                <a:ea typeface="Titillium Web"/>
                <a:cs typeface="Titillium Web"/>
                <a:sym typeface="Titillium Web"/>
              </a:rPr>
              <a:t>Accuracy: 95.6%	Type I Error: 2.05%          Type II Error: 13.8%</a:t>
            </a:r>
            <a:endParaRPr b="1" sz="1200">
              <a:solidFill>
                <a:srgbClr val="4E4E4E"/>
              </a:solidFill>
              <a:latin typeface="Titillium Web"/>
              <a:ea typeface="Titillium Web"/>
              <a:cs typeface="Titillium Web"/>
              <a:sym typeface="Titillium Web"/>
            </a:endParaRPr>
          </a:p>
        </p:txBody>
      </p:sp>
      <p:sp>
        <p:nvSpPr>
          <p:cNvPr id="641" name="Google Shape;641;p57"/>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8"/>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Insights (Top 5 significant factors)</a:t>
            </a:r>
            <a:endParaRPr b="1" i="0" sz="3000" u="none" cap="none" strike="noStrike">
              <a:solidFill>
                <a:srgbClr val="2C99B4"/>
              </a:solidFill>
              <a:latin typeface="Montserrat"/>
              <a:ea typeface="Montserrat"/>
              <a:cs typeface="Montserrat"/>
              <a:sym typeface="Montserrat"/>
            </a:endParaRPr>
          </a:p>
        </p:txBody>
      </p:sp>
      <p:pic>
        <p:nvPicPr>
          <p:cNvPr id="647" name="Google Shape;647;p58"/>
          <p:cNvPicPr preferRelativeResize="0"/>
          <p:nvPr/>
        </p:nvPicPr>
        <p:blipFill>
          <a:blip r:embed="rId3">
            <a:alphaModFix/>
          </a:blip>
          <a:stretch>
            <a:fillRect/>
          </a:stretch>
        </p:blipFill>
        <p:spPr>
          <a:xfrm>
            <a:off x="4038750" y="1114075"/>
            <a:ext cx="1188720" cy="1188720"/>
          </a:xfrm>
          <a:prstGeom prst="rect">
            <a:avLst/>
          </a:prstGeom>
          <a:noFill/>
          <a:ln>
            <a:noFill/>
          </a:ln>
        </p:spPr>
      </p:pic>
      <p:pic>
        <p:nvPicPr>
          <p:cNvPr id="648" name="Google Shape;648;p58"/>
          <p:cNvPicPr preferRelativeResize="0"/>
          <p:nvPr/>
        </p:nvPicPr>
        <p:blipFill>
          <a:blip r:embed="rId4">
            <a:alphaModFix/>
          </a:blip>
          <a:stretch>
            <a:fillRect/>
          </a:stretch>
        </p:blipFill>
        <p:spPr>
          <a:xfrm>
            <a:off x="2782888" y="2023100"/>
            <a:ext cx="1097280" cy="1097280"/>
          </a:xfrm>
          <a:prstGeom prst="rect">
            <a:avLst/>
          </a:prstGeom>
          <a:noFill/>
          <a:ln>
            <a:noFill/>
          </a:ln>
        </p:spPr>
      </p:pic>
      <p:pic>
        <p:nvPicPr>
          <p:cNvPr id="649" name="Google Shape;649;p58"/>
          <p:cNvPicPr preferRelativeResize="0"/>
          <p:nvPr/>
        </p:nvPicPr>
        <p:blipFill>
          <a:blip r:embed="rId5">
            <a:alphaModFix/>
          </a:blip>
          <a:stretch>
            <a:fillRect/>
          </a:stretch>
        </p:blipFill>
        <p:spPr>
          <a:xfrm>
            <a:off x="5305987" y="2068841"/>
            <a:ext cx="1097280" cy="1097280"/>
          </a:xfrm>
          <a:prstGeom prst="rect">
            <a:avLst/>
          </a:prstGeom>
          <a:noFill/>
          <a:ln>
            <a:noFill/>
          </a:ln>
        </p:spPr>
      </p:pic>
      <p:pic>
        <p:nvPicPr>
          <p:cNvPr id="650" name="Google Shape;650;p58"/>
          <p:cNvPicPr preferRelativeResize="0"/>
          <p:nvPr/>
        </p:nvPicPr>
        <p:blipFill>
          <a:blip r:embed="rId6">
            <a:alphaModFix/>
          </a:blip>
          <a:stretch>
            <a:fillRect/>
          </a:stretch>
        </p:blipFill>
        <p:spPr>
          <a:xfrm>
            <a:off x="1709900" y="3120403"/>
            <a:ext cx="914400" cy="914400"/>
          </a:xfrm>
          <a:prstGeom prst="rect">
            <a:avLst/>
          </a:prstGeom>
          <a:noFill/>
          <a:ln>
            <a:noFill/>
          </a:ln>
        </p:spPr>
      </p:pic>
      <p:pic>
        <p:nvPicPr>
          <p:cNvPr id="651" name="Google Shape;651;p58"/>
          <p:cNvPicPr preferRelativeResize="0"/>
          <p:nvPr/>
        </p:nvPicPr>
        <p:blipFill>
          <a:blip r:embed="rId7">
            <a:alphaModFix/>
          </a:blip>
          <a:stretch>
            <a:fillRect/>
          </a:stretch>
        </p:blipFill>
        <p:spPr>
          <a:xfrm>
            <a:off x="6481763" y="3120388"/>
            <a:ext cx="914400" cy="914400"/>
          </a:xfrm>
          <a:prstGeom prst="rect">
            <a:avLst/>
          </a:prstGeom>
          <a:noFill/>
          <a:ln>
            <a:noFill/>
          </a:ln>
        </p:spPr>
      </p:pic>
      <p:pic>
        <p:nvPicPr>
          <p:cNvPr id="652" name="Google Shape;652;p58"/>
          <p:cNvPicPr preferRelativeResize="0"/>
          <p:nvPr/>
        </p:nvPicPr>
        <p:blipFill>
          <a:blip r:embed="rId8">
            <a:alphaModFix/>
          </a:blip>
          <a:stretch>
            <a:fillRect/>
          </a:stretch>
        </p:blipFill>
        <p:spPr>
          <a:xfrm>
            <a:off x="3886200" y="2302802"/>
            <a:ext cx="1371600" cy="457200"/>
          </a:xfrm>
          <a:prstGeom prst="rect">
            <a:avLst/>
          </a:prstGeom>
          <a:noFill/>
          <a:ln>
            <a:noFill/>
          </a:ln>
        </p:spPr>
      </p:pic>
      <p:pic>
        <p:nvPicPr>
          <p:cNvPr id="653" name="Google Shape;653;p58"/>
          <p:cNvPicPr preferRelativeResize="0"/>
          <p:nvPr/>
        </p:nvPicPr>
        <p:blipFill>
          <a:blip r:embed="rId9">
            <a:alphaModFix/>
          </a:blip>
          <a:stretch>
            <a:fillRect/>
          </a:stretch>
        </p:blipFill>
        <p:spPr>
          <a:xfrm>
            <a:off x="2645725" y="3120378"/>
            <a:ext cx="1371600" cy="457200"/>
          </a:xfrm>
          <a:prstGeom prst="rect">
            <a:avLst/>
          </a:prstGeom>
          <a:noFill/>
          <a:ln>
            <a:noFill/>
          </a:ln>
        </p:spPr>
      </p:pic>
      <p:pic>
        <p:nvPicPr>
          <p:cNvPr id="654" name="Google Shape;654;p58"/>
          <p:cNvPicPr preferRelativeResize="0"/>
          <p:nvPr/>
        </p:nvPicPr>
        <p:blipFill>
          <a:blip r:embed="rId10">
            <a:alphaModFix/>
          </a:blip>
          <a:stretch>
            <a:fillRect/>
          </a:stretch>
        </p:blipFill>
        <p:spPr>
          <a:xfrm>
            <a:off x="5168825" y="3168803"/>
            <a:ext cx="1371600" cy="457200"/>
          </a:xfrm>
          <a:prstGeom prst="rect">
            <a:avLst/>
          </a:prstGeom>
          <a:noFill/>
          <a:ln>
            <a:noFill/>
          </a:ln>
        </p:spPr>
      </p:pic>
      <p:pic>
        <p:nvPicPr>
          <p:cNvPr id="655" name="Google Shape;655;p58"/>
          <p:cNvPicPr preferRelativeResize="0"/>
          <p:nvPr/>
        </p:nvPicPr>
        <p:blipFill>
          <a:blip r:embed="rId11">
            <a:alphaModFix/>
          </a:blip>
          <a:stretch>
            <a:fillRect/>
          </a:stretch>
        </p:blipFill>
        <p:spPr>
          <a:xfrm>
            <a:off x="1481300" y="4034803"/>
            <a:ext cx="1371600" cy="457200"/>
          </a:xfrm>
          <a:prstGeom prst="rect">
            <a:avLst/>
          </a:prstGeom>
          <a:noFill/>
          <a:ln>
            <a:noFill/>
          </a:ln>
        </p:spPr>
      </p:pic>
      <p:pic>
        <p:nvPicPr>
          <p:cNvPr id="656" name="Google Shape;656;p58"/>
          <p:cNvPicPr preferRelativeResize="0"/>
          <p:nvPr/>
        </p:nvPicPr>
        <p:blipFill>
          <a:blip r:embed="rId12">
            <a:alphaModFix/>
          </a:blip>
          <a:stretch>
            <a:fillRect/>
          </a:stretch>
        </p:blipFill>
        <p:spPr>
          <a:xfrm>
            <a:off x="6253180" y="4034800"/>
            <a:ext cx="1371600" cy="457200"/>
          </a:xfrm>
          <a:prstGeom prst="rect">
            <a:avLst/>
          </a:prstGeom>
          <a:noFill/>
          <a:ln>
            <a:noFill/>
          </a:ln>
        </p:spPr>
      </p:pic>
      <p:sp>
        <p:nvSpPr>
          <p:cNvPr id="657" name="Google Shape;657;p58"/>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Xin Rui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9"/>
          <p:cNvSpPr txBox="1"/>
          <p:nvPr/>
        </p:nvSpPr>
        <p:spPr>
          <a:xfrm>
            <a:off x="498805" y="30812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THE MODEL:</a:t>
            </a:r>
            <a:br>
              <a:rPr b="1" i="0" lang="en" sz="3800" u="none" cap="none" strike="noStrike">
                <a:solidFill>
                  <a:srgbClr val="2C99B4"/>
                </a:solidFill>
                <a:latin typeface="Montserrat"/>
                <a:ea typeface="Montserrat"/>
                <a:cs typeface="Montserrat"/>
                <a:sym typeface="Montserrat"/>
              </a:rPr>
            </a:br>
            <a:r>
              <a:rPr b="1" i="0" lang="en" sz="3000" u="none" cap="none" strike="noStrike">
                <a:solidFill>
                  <a:srgbClr val="2C99B4"/>
                </a:solidFill>
                <a:latin typeface="Montserrat"/>
                <a:ea typeface="Montserrat"/>
                <a:cs typeface="Montserrat"/>
                <a:sym typeface="Montserrat"/>
              </a:rPr>
              <a:t>CLASSIFICATION &amp;</a:t>
            </a:r>
            <a:endParaRPr b="1" i="0" sz="3000" u="none" cap="none" strike="noStrike">
              <a:solidFill>
                <a:srgbClr val="2C99B4"/>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REGRESSION TREE (CART)</a:t>
            </a:r>
            <a:endParaRPr b="1" i="0" sz="3000" u="none" cap="none" strike="noStrike">
              <a:solidFill>
                <a:srgbClr val="2C99B4"/>
              </a:solidFill>
              <a:latin typeface="Montserrat"/>
              <a:ea typeface="Montserrat"/>
              <a:cs typeface="Montserrat"/>
              <a:sym typeface="Montserrat"/>
            </a:endParaRPr>
          </a:p>
        </p:txBody>
      </p:sp>
      <p:sp>
        <p:nvSpPr>
          <p:cNvPr id="663" name="Google Shape;663;p59"/>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664" name="Google Shape;664;p59"/>
          <p:cNvGrpSpPr/>
          <p:nvPr/>
        </p:nvGrpSpPr>
        <p:grpSpPr>
          <a:xfrm>
            <a:off x="6468666" y="1590793"/>
            <a:ext cx="2438964" cy="1200896"/>
            <a:chOff x="10263392" y="3506605"/>
            <a:chExt cx="3873831" cy="1908001"/>
          </a:xfrm>
        </p:grpSpPr>
        <p:sp>
          <p:nvSpPr>
            <p:cNvPr id="665" name="Google Shape;665;p59"/>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66" name="Google Shape;666;p59"/>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67" name="Google Shape;667;p59"/>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68" name="Google Shape;668;p59"/>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69" name="Google Shape;669;p59"/>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0" name="Google Shape;670;p59"/>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1" name="Google Shape;671;p59"/>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2" name="Google Shape;672;p59"/>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3" name="Google Shape;673;p59"/>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4" name="Google Shape;674;p59"/>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5" name="Google Shape;675;p59"/>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6" name="Google Shape;676;p59"/>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7" name="Google Shape;677;p59"/>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8" name="Google Shape;678;p59"/>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79" name="Google Shape;679;p59"/>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0" name="Google Shape;680;p59"/>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1" name="Google Shape;681;p59"/>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2" name="Google Shape;682;p59"/>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3" name="Google Shape;683;p59"/>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684" name="Google Shape;684;p59"/>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685" name="Google Shape;685;p59"/>
          <p:cNvGrpSpPr/>
          <p:nvPr/>
        </p:nvGrpSpPr>
        <p:grpSpPr>
          <a:xfrm>
            <a:off x="6435178" y="1554044"/>
            <a:ext cx="2507274" cy="1171424"/>
            <a:chOff x="17155900" y="4144117"/>
            <a:chExt cx="6684281" cy="3123796"/>
          </a:xfrm>
        </p:grpSpPr>
        <p:sp>
          <p:nvSpPr>
            <p:cNvPr id="686" name="Google Shape;686;p59"/>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7" name="Google Shape;687;p59"/>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8" name="Google Shape;688;p59"/>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89" name="Google Shape;689;p59"/>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90" name="Google Shape;690;p59"/>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91" name="Google Shape;691;p59"/>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92" name="Google Shape;692;p59"/>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93" name="Google Shape;693;p59"/>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694" name="Google Shape;694;p59"/>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0"/>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Overview</a:t>
            </a:r>
            <a:endParaRPr b="1" i="0" sz="3000" u="none" cap="none" strike="noStrike">
              <a:solidFill>
                <a:srgbClr val="2C99B4"/>
              </a:solidFill>
              <a:latin typeface="Montserrat"/>
              <a:ea typeface="Montserrat"/>
              <a:cs typeface="Montserrat"/>
              <a:sym typeface="Montserrat"/>
            </a:endParaRPr>
          </a:p>
        </p:txBody>
      </p:sp>
      <p:pic>
        <p:nvPicPr>
          <p:cNvPr id="700" name="Google Shape;700;p60"/>
          <p:cNvPicPr preferRelativeResize="0"/>
          <p:nvPr/>
        </p:nvPicPr>
        <p:blipFill rotWithShape="1">
          <a:blip r:embed="rId3">
            <a:alphaModFix/>
          </a:blip>
          <a:srcRect b="11669" l="24288" r="24737" t="11860"/>
          <a:stretch/>
        </p:blipFill>
        <p:spPr>
          <a:xfrm>
            <a:off x="1100198" y="1504087"/>
            <a:ext cx="2501126" cy="2502875"/>
          </a:xfrm>
          <a:prstGeom prst="rect">
            <a:avLst/>
          </a:prstGeom>
          <a:noFill/>
          <a:ln>
            <a:noFill/>
          </a:ln>
        </p:spPr>
      </p:pic>
      <p:sp>
        <p:nvSpPr>
          <p:cNvPr id="701" name="Google Shape;701;p60"/>
          <p:cNvSpPr txBox="1"/>
          <p:nvPr/>
        </p:nvSpPr>
        <p:spPr>
          <a:xfrm>
            <a:off x="4293825" y="1288936"/>
            <a:ext cx="4416000" cy="2641800"/>
          </a:xfrm>
          <a:prstGeom prst="rect">
            <a:avLst/>
          </a:prstGeom>
          <a:noFill/>
          <a:ln>
            <a:noFill/>
          </a:ln>
        </p:spPr>
        <p:txBody>
          <a:bodyPr anchorCtr="0" anchor="t" bIns="17150" lIns="34300" spcFirstLastPara="1" rIns="34300" wrap="square" tIns="17150">
            <a:noAutofit/>
          </a:bodyPr>
          <a:lstStyle/>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Utilizes classification &amp; regression to make predictions</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Trains &amp; tests data set via 10 fold cross validation algorithm</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Generating model: </a:t>
            </a:r>
            <a:endParaRPr sz="1800">
              <a:solidFill>
                <a:srgbClr val="4E4E4E"/>
              </a:solidFill>
              <a:latin typeface="Titillium Web"/>
              <a:ea typeface="Titillium Web"/>
              <a:cs typeface="Titillium Web"/>
              <a:sym typeface="Titillium Web"/>
            </a:endParaRPr>
          </a:p>
          <a:p>
            <a:pPr indent="0" lvl="0" marL="914400" marR="0" rtl="0" algn="l">
              <a:lnSpc>
                <a:spcPct val="100000"/>
              </a:lnSpc>
              <a:spcBef>
                <a:spcPts val="0"/>
              </a:spcBef>
              <a:spcAft>
                <a:spcPts val="0"/>
              </a:spcAft>
              <a:buNone/>
            </a:pPr>
            <a:r>
              <a:rPr lang="en" sz="1800">
                <a:solidFill>
                  <a:srgbClr val="4E4E4E"/>
                </a:solidFill>
                <a:latin typeface="Titillium Web"/>
                <a:ea typeface="Titillium Web"/>
                <a:cs typeface="Titillium Web"/>
                <a:sym typeface="Titillium Web"/>
              </a:rPr>
              <a:t>Phase 1: Growing to maximum </a:t>
            </a:r>
            <a:endParaRPr sz="1800">
              <a:solidFill>
                <a:srgbClr val="4E4E4E"/>
              </a:solidFill>
              <a:latin typeface="Titillium Web"/>
              <a:ea typeface="Titillium Web"/>
              <a:cs typeface="Titillium Web"/>
              <a:sym typeface="Titillium Web"/>
            </a:endParaRPr>
          </a:p>
          <a:p>
            <a:pPr indent="0" lvl="0" marL="914400" marR="0" rtl="0" algn="l">
              <a:lnSpc>
                <a:spcPct val="100000"/>
              </a:lnSpc>
              <a:spcBef>
                <a:spcPts val="0"/>
              </a:spcBef>
              <a:spcAft>
                <a:spcPts val="0"/>
              </a:spcAft>
              <a:buNone/>
            </a:pPr>
            <a:r>
              <a:rPr lang="en" sz="1800">
                <a:solidFill>
                  <a:srgbClr val="4E4E4E"/>
                </a:solidFill>
                <a:latin typeface="Titillium Web"/>
                <a:ea typeface="Titillium Web"/>
                <a:cs typeface="Titillium Web"/>
                <a:sym typeface="Titillium Web"/>
              </a:rPr>
              <a:t>Phase 2: Pruning to minimum</a:t>
            </a:r>
            <a:endParaRPr sz="1800">
              <a:solidFill>
                <a:srgbClr val="4E4E4E"/>
              </a:solidFill>
              <a:latin typeface="Titillium Web"/>
              <a:ea typeface="Titillium Web"/>
              <a:cs typeface="Titillium Web"/>
              <a:sym typeface="Titillium Web"/>
            </a:endParaRPr>
          </a:p>
        </p:txBody>
      </p:sp>
      <p:sp>
        <p:nvSpPr>
          <p:cNvPr id="702" name="Google Shape;702;p60"/>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1"/>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Phase 1: Growing</a:t>
            </a:r>
            <a:endParaRPr b="1" i="0" sz="3000" u="none" cap="none" strike="noStrike">
              <a:solidFill>
                <a:srgbClr val="2C99B4"/>
              </a:solidFill>
              <a:latin typeface="Montserrat"/>
              <a:ea typeface="Montserrat"/>
              <a:cs typeface="Montserrat"/>
              <a:sym typeface="Montserrat"/>
            </a:endParaRPr>
          </a:p>
        </p:txBody>
      </p:sp>
      <p:sp>
        <p:nvSpPr>
          <p:cNvPr id="708" name="Google Shape;708;p61"/>
          <p:cNvSpPr txBox="1"/>
          <p:nvPr/>
        </p:nvSpPr>
        <p:spPr>
          <a:xfrm>
            <a:off x="4356825" y="1208088"/>
            <a:ext cx="4416000" cy="2727300"/>
          </a:xfrm>
          <a:prstGeom prst="rect">
            <a:avLst/>
          </a:prstGeom>
          <a:noFill/>
          <a:ln>
            <a:noFill/>
          </a:ln>
        </p:spPr>
        <p:txBody>
          <a:bodyPr anchorCtr="0" anchor="t" bIns="17150" lIns="34300" spcFirstLastPara="1" rIns="34300" wrap="square" tIns="17150">
            <a:noAutofit/>
          </a:bodyPr>
          <a:lstStyle/>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Selecting best split point at each node of CART model</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Each node produces 2 child nodes of the highest possible purity</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Process continues till a lenient stopping condition is met</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FF0000"/>
              </a:buClr>
              <a:buSzPts val="1800"/>
              <a:buFont typeface="Titillium Web"/>
              <a:buChar char="-"/>
            </a:pPr>
            <a:r>
              <a:rPr lang="en" sz="1800">
                <a:solidFill>
                  <a:srgbClr val="FF0000"/>
                </a:solidFill>
                <a:latin typeface="Titillium Web"/>
                <a:ea typeface="Titillium Web"/>
                <a:cs typeface="Titillium Web"/>
                <a:sym typeface="Titillium Web"/>
              </a:rPr>
              <a:t>Problem: Overfitting!</a:t>
            </a:r>
            <a:endParaRPr sz="1800">
              <a:solidFill>
                <a:srgbClr val="FF0000"/>
              </a:solidFill>
              <a:latin typeface="Titillium Web"/>
              <a:ea typeface="Titillium Web"/>
              <a:cs typeface="Titillium Web"/>
              <a:sym typeface="Titillium Web"/>
            </a:endParaRPr>
          </a:p>
        </p:txBody>
      </p:sp>
      <p:pic>
        <p:nvPicPr>
          <p:cNvPr id="709" name="Google Shape;709;p61"/>
          <p:cNvPicPr preferRelativeResize="0"/>
          <p:nvPr/>
        </p:nvPicPr>
        <p:blipFill rotWithShape="1">
          <a:blip r:embed="rId3">
            <a:alphaModFix/>
          </a:blip>
          <a:srcRect b="4244" l="5987" r="7492" t="2671"/>
          <a:stretch/>
        </p:blipFill>
        <p:spPr>
          <a:xfrm>
            <a:off x="408250" y="1415388"/>
            <a:ext cx="3730999" cy="2462337"/>
          </a:xfrm>
          <a:prstGeom prst="rect">
            <a:avLst/>
          </a:prstGeom>
          <a:noFill/>
          <a:ln cap="flat" cmpd="sng" w="12700">
            <a:solidFill>
              <a:srgbClr val="1C4587"/>
            </a:solidFill>
            <a:prstDash val="solid"/>
            <a:miter lim="8000"/>
            <a:headEnd len="sm" w="sm" type="none"/>
            <a:tailEnd len="sm" w="sm" type="none"/>
          </a:ln>
        </p:spPr>
      </p:pic>
      <p:sp>
        <p:nvSpPr>
          <p:cNvPr id="710" name="Google Shape;710;p61"/>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2"/>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Phase 1: Growing</a:t>
            </a:r>
            <a:endParaRPr b="1" i="0" sz="3000" u="none" cap="none" strike="noStrike">
              <a:solidFill>
                <a:srgbClr val="2C99B4"/>
              </a:solidFill>
              <a:latin typeface="Montserrat"/>
              <a:ea typeface="Montserrat"/>
              <a:cs typeface="Montserrat"/>
              <a:sym typeface="Montserrat"/>
            </a:endParaRPr>
          </a:p>
        </p:txBody>
      </p:sp>
      <p:sp>
        <p:nvSpPr>
          <p:cNvPr id="716" name="Google Shape;716;p62"/>
          <p:cNvSpPr txBox="1"/>
          <p:nvPr/>
        </p:nvSpPr>
        <p:spPr>
          <a:xfrm>
            <a:off x="4356825" y="1171700"/>
            <a:ext cx="4416000" cy="3406200"/>
          </a:xfrm>
          <a:prstGeom prst="rect">
            <a:avLst/>
          </a:prstGeom>
          <a:noFill/>
          <a:ln>
            <a:noFill/>
          </a:ln>
        </p:spPr>
        <p:txBody>
          <a:bodyPr anchorCtr="0" anchor="t" bIns="17150" lIns="34300" spcFirstLastPara="1" rIns="34300" wrap="square" tIns="17150">
            <a:noAutofit/>
          </a:bodyPr>
          <a:lstStyle/>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Due to the many variables used, problem of overfitting is observed</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CART was grown to its maximum by setting the complexity penalty to 0 units per terminal node</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Hence, CART needs to be pruned to its minimum size</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FF0000"/>
              </a:buClr>
              <a:buSzPts val="1800"/>
              <a:buFont typeface="Titillium Web"/>
              <a:buChar char="-"/>
            </a:pPr>
            <a:r>
              <a:rPr lang="en" sz="1800">
                <a:solidFill>
                  <a:srgbClr val="FF0000"/>
                </a:solidFill>
                <a:latin typeface="Titillium Web"/>
                <a:ea typeface="Titillium Web"/>
                <a:cs typeface="Titillium Web"/>
                <a:sym typeface="Titillium Web"/>
              </a:rPr>
              <a:t>Problem: Where?</a:t>
            </a:r>
            <a:endParaRPr sz="1800">
              <a:solidFill>
                <a:srgbClr val="FF0000"/>
              </a:solidFill>
              <a:latin typeface="Titillium Web"/>
              <a:ea typeface="Titillium Web"/>
              <a:cs typeface="Titillium Web"/>
              <a:sym typeface="Titillium Web"/>
            </a:endParaRPr>
          </a:p>
        </p:txBody>
      </p:sp>
      <p:pic>
        <p:nvPicPr>
          <p:cNvPr id="717" name="Google Shape;717;p62"/>
          <p:cNvPicPr preferRelativeResize="0"/>
          <p:nvPr/>
        </p:nvPicPr>
        <p:blipFill rotWithShape="1">
          <a:blip r:embed="rId3">
            <a:alphaModFix/>
          </a:blip>
          <a:srcRect b="9808" l="5592" r="5778" t="6858"/>
          <a:stretch/>
        </p:blipFill>
        <p:spPr>
          <a:xfrm>
            <a:off x="515125" y="1758026"/>
            <a:ext cx="3544926" cy="1965050"/>
          </a:xfrm>
          <a:prstGeom prst="rect">
            <a:avLst/>
          </a:prstGeom>
          <a:noFill/>
          <a:ln>
            <a:noFill/>
          </a:ln>
        </p:spPr>
      </p:pic>
      <p:sp>
        <p:nvSpPr>
          <p:cNvPr id="718" name="Google Shape;718;p62"/>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CUSTOMER RETENTION</a:t>
            </a:r>
            <a:endParaRPr b="1" i="0" sz="3000" u="none" cap="none" strike="noStrike">
              <a:solidFill>
                <a:srgbClr val="2C99B4"/>
              </a:solidFill>
              <a:latin typeface="Montserrat"/>
              <a:ea typeface="Montserrat"/>
              <a:cs typeface="Montserrat"/>
              <a:sym typeface="Montserrat"/>
            </a:endParaRPr>
          </a:p>
        </p:txBody>
      </p:sp>
      <p:sp>
        <p:nvSpPr>
          <p:cNvPr id="342" name="Google Shape;342;p36"/>
          <p:cNvSpPr txBox="1"/>
          <p:nvPr/>
        </p:nvSpPr>
        <p:spPr>
          <a:xfrm>
            <a:off x="1216000" y="957400"/>
            <a:ext cx="7156200" cy="824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2500">
                <a:latin typeface="Titillium Web"/>
                <a:ea typeface="Titillium Web"/>
                <a:cs typeface="Titillium Web"/>
                <a:sym typeface="Titillium Web"/>
              </a:rPr>
              <a:t> One of the</a:t>
            </a:r>
            <a:r>
              <a:rPr b="1" lang="en" sz="2500">
                <a:latin typeface="Titillium Web"/>
                <a:ea typeface="Titillium Web"/>
                <a:cs typeface="Titillium Web"/>
                <a:sym typeface="Titillium Web"/>
              </a:rPr>
              <a:t> key success metrics</a:t>
            </a:r>
            <a:r>
              <a:rPr lang="en" sz="2500">
                <a:latin typeface="Titillium Web"/>
                <a:ea typeface="Titillium Web"/>
                <a:cs typeface="Titillium Web"/>
                <a:sym typeface="Titillium Web"/>
              </a:rPr>
              <a:t> of any organisation</a:t>
            </a:r>
            <a:endParaRPr sz="2500">
              <a:latin typeface="Titillium Web"/>
              <a:ea typeface="Titillium Web"/>
              <a:cs typeface="Titillium Web"/>
              <a:sym typeface="Titillium Web"/>
            </a:endParaRPr>
          </a:p>
        </p:txBody>
      </p:sp>
      <p:sp>
        <p:nvSpPr>
          <p:cNvPr id="343" name="Google Shape;343;p36"/>
          <p:cNvSpPr txBox="1"/>
          <p:nvPr/>
        </p:nvSpPr>
        <p:spPr>
          <a:xfrm>
            <a:off x="2916200" y="1932613"/>
            <a:ext cx="6024000" cy="824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800">
                <a:latin typeface="Titillium Web"/>
                <a:ea typeface="Titillium Web"/>
                <a:cs typeface="Titillium Web"/>
                <a:sym typeface="Titillium Web"/>
              </a:rPr>
              <a:t>Traditional Collection Method: Customer </a:t>
            </a:r>
            <a:r>
              <a:rPr lang="en" sz="1800">
                <a:latin typeface="Titillium Web"/>
                <a:ea typeface="Titillium Web"/>
                <a:cs typeface="Titillium Web"/>
                <a:sym typeface="Titillium Web"/>
              </a:rPr>
              <a:t>Satisfaction</a:t>
            </a:r>
            <a:r>
              <a:rPr lang="en" sz="1800">
                <a:latin typeface="Titillium Web"/>
                <a:ea typeface="Titillium Web"/>
                <a:cs typeface="Titillium Web"/>
                <a:sym typeface="Titillium Web"/>
              </a:rPr>
              <a:t> </a:t>
            </a:r>
            <a:r>
              <a:rPr lang="en" sz="1800">
                <a:latin typeface="Titillium Web"/>
                <a:ea typeface="Titillium Web"/>
                <a:cs typeface="Titillium Web"/>
                <a:sym typeface="Titillium Web"/>
              </a:rPr>
              <a:t>Survey</a:t>
            </a:r>
            <a:endParaRPr sz="1800">
              <a:latin typeface="Titillium Web"/>
              <a:ea typeface="Titillium Web"/>
              <a:cs typeface="Titillium Web"/>
              <a:sym typeface="Titillium Web"/>
            </a:endParaRPr>
          </a:p>
          <a:p>
            <a:pPr indent="0" lvl="0" marL="0" rtl="0" algn="just">
              <a:lnSpc>
                <a:spcPct val="115000"/>
              </a:lnSpc>
              <a:spcBef>
                <a:spcPts val="1200"/>
              </a:spcBef>
              <a:spcAft>
                <a:spcPts val="1200"/>
              </a:spcAft>
              <a:buNone/>
            </a:pPr>
            <a:r>
              <a:rPr lang="en" sz="2000">
                <a:latin typeface="Titillium Web"/>
                <a:ea typeface="Titillium Web"/>
                <a:cs typeface="Titillium Web"/>
                <a:sym typeface="Titillium Web"/>
              </a:rPr>
              <a:t>	</a:t>
            </a:r>
            <a:endParaRPr sz="2000">
              <a:latin typeface="Titillium Web"/>
              <a:ea typeface="Titillium Web"/>
              <a:cs typeface="Titillium Web"/>
              <a:sym typeface="Titillium Web"/>
            </a:endParaRPr>
          </a:p>
        </p:txBody>
      </p:sp>
      <p:sp>
        <p:nvSpPr>
          <p:cNvPr id="344" name="Google Shape;344;p36"/>
          <p:cNvSpPr txBox="1"/>
          <p:nvPr/>
        </p:nvSpPr>
        <p:spPr>
          <a:xfrm>
            <a:off x="3133975" y="2386188"/>
            <a:ext cx="6024000" cy="8247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SzPts val="1800"/>
              <a:buFont typeface="Titillium Web"/>
              <a:buChar char="●"/>
            </a:pPr>
            <a:r>
              <a:rPr lang="en" sz="1800">
                <a:latin typeface="Titillium Web"/>
                <a:ea typeface="Titillium Web"/>
                <a:cs typeface="Titillium Web"/>
                <a:sym typeface="Titillium Web"/>
              </a:rPr>
              <a:t>Time Lag</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lang="en" sz="1800">
                <a:latin typeface="Titillium Web"/>
                <a:ea typeface="Titillium Web"/>
                <a:cs typeface="Titillium Web"/>
                <a:sym typeface="Titillium Web"/>
              </a:rPr>
              <a:t>No objective way of verifying data</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lang="en" sz="1800">
                <a:latin typeface="Titillium Web"/>
                <a:ea typeface="Titillium Web"/>
                <a:cs typeface="Titillium Web"/>
                <a:sym typeface="Titillium Web"/>
              </a:rPr>
              <a:t>Frequent surveys lead to customer burnout</a:t>
            </a:r>
            <a:endParaRPr sz="1800">
              <a:latin typeface="Titillium Web"/>
              <a:ea typeface="Titillium Web"/>
              <a:cs typeface="Titillium Web"/>
              <a:sym typeface="Titillium Web"/>
            </a:endParaRPr>
          </a:p>
        </p:txBody>
      </p:sp>
      <p:pic>
        <p:nvPicPr>
          <p:cNvPr id="345" name="Google Shape;345;p36"/>
          <p:cNvPicPr preferRelativeResize="0"/>
          <p:nvPr/>
        </p:nvPicPr>
        <p:blipFill>
          <a:blip r:embed="rId3">
            <a:alphaModFix/>
          </a:blip>
          <a:stretch>
            <a:fillRect/>
          </a:stretch>
        </p:blipFill>
        <p:spPr>
          <a:xfrm>
            <a:off x="808600" y="1499625"/>
            <a:ext cx="2296649" cy="2296649"/>
          </a:xfrm>
          <a:prstGeom prst="rect">
            <a:avLst/>
          </a:prstGeom>
          <a:noFill/>
          <a:ln>
            <a:noFill/>
          </a:ln>
        </p:spPr>
      </p:pic>
      <p:sp>
        <p:nvSpPr>
          <p:cNvPr id="346" name="Google Shape;346;p36"/>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3"/>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Phase 2: Pruning</a:t>
            </a:r>
            <a:endParaRPr b="1" i="0" sz="3000" u="none" cap="none" strike="noStrike">
              <a:solidFill>
                <a:srgbClr val="2C99B4"/>
              </a:solidFill>
              <a:latin typeface="Montserrat"/>
              <a:ea typeface="Montserrat"/>
              <a:cs typeface="Montserrat"/>
              <a:sym typeface="Montserrat"/>
            </a:endParaRPr>
          </a:p>
        </p:txBody>
      </p:sp>
      <p:sp>
        <p:nvSpPr>
          <p:cNvPr id="724" name="Google Shape;724;p63"/>
          <p:cNvSpPr txBox="1"/>
          <p:nvPr/>
        </p:nvSpPr>
        <p:spPr>
          <a:xfrm>
            <a:off x="4356825" y="1299275"/>
            <a:ext cx="4416000" cy="2796900"/>
          </a:xfrm>
          <a:prstGeom prst="rect">
            <a:avLst/>
          </a:prstGeom>
          <a:noFill/>
          <a:ln>
            <a:noFill/>
          </a:ln>
        </p:spPr>
        <p:txBody>
          <a:bodyPr anchorCtr="0" anchor="t" bIns="17150" lIns="34300" spcFirstLastPara="1" rIns="34300" wrap="square" tIns="17150">
            <a:noAutofit/>
          </a:bodyPr>
          <a:lstStyle/>
          <a:p>
            <a:pPr indent="-342900" lvl="0" marL="457200" marR="0" rtl="0" algn="l">
              <a:lnSpc>
                <a:spcPct val="100000"/>
              </a:lnSpc>
              <a:spcBef>
                <a:spcPts val="0"/>
              </a:spcBef>
              <a:spcAft>
                <a:spcPts val="0"/>
              </a:spcAft>
              <a:buClr>
                <a:srgbClr val="1155CC"/>
              </a:buClr>
              <a:buSzPts val="1800"/>
              <a:buFont typeface="Titillium Web"/>
              <a:buChar char="-"/>
            </a:pPr>
            <a:r>
              <a:rPr lang="en" sz="1800">
                <a:solidFill>
                  <a:srgbClr val="1155CC"/>
                </a:solidFill>
                <a:latin typeface="Titillium Web"/>
                <a:ea typeface="Titillium Web"/>
                <a:cs typeface="Titillium Web"/>
                <a:sym typeface="Titillium Web"/>
              </a:rPr>
              <a:t>Answer: Weakest Link</a:t>
            </a:r>
            <a:endParaRPr sz="1800">
              <a:solidFill>
                <a:srgbClr val="1155CC"/>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Prune the tree at its weakest link to obtain the most optimal tree</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Weakest Link definition: minimum value of complexity penalty that would trigger pruning</a:t>
            </a:r>
            <a:endParaRPr sz="18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FF0000"/>
              </a:buClr>
              <a:buSzPts val="1800"/>
              <a:buFont typeface="Titillium Web"/>
              <a:buChar char="-"/>
            </a:pPr>
            <a:r>
              <a:rPr lang="en" sz="1800">
                <a:solidFill>
                  <a:srgbClr val="FF0000"/>
                </a:solidFill>
                <a:latin typeface="Titillium Web"/>
                <a:ea typeface="Titillium Web"/>
                <a:cs typeface="Titillium Web"/>
                <a:sym typeface="Titillium Web"/>
              </a:rPr>
              <a:t>Problem: How?</a:t>
            </a:r>
            <a:endParaRPr sz="1800">
              <a:solidFill>
                <a:srgbClr val="FF0000"/>
              </a:solidFill>
              <a:latin typeface="Titillium Web"/>
              <a:ea typeface="Titillium Web"/>
              <a:cs typeface="Titillium Web"/>
              <a:sym typeface="Titillium Web"/>
            </a:endParaRPr>
          </a:p>
        </p:txBody>
      </p:sp>
      <p:pic>
        <p:nvPicPr>
          <p:cNvPr id="725" name="Google Shape;725;p63"/>
          <p:cNvPicPr preferRelativeResize="0"/>
          <p:nvPr/>
        </p:nvPicPr>
        <p:blipFill rotWithShape="1">
          <a:blip r:embed="rId3">
            <a:alphaModFix/>
          </a:blip>
          <a:srcRect b="5436" l="8197" r="10876" t="5445"/>
          <a:stretch/>
        </p:blipFill>
        <p:spPr>
          <a:xfrm>
            <a:off x="1339725" y="1262801"/>
            <a:ext cx="2605975" cy="2869826"/>
          </a:xfrm>
          <a:prstGeom prst="rect">
            <a:avLst/>
          </a:prstGeom>
          <a:noFill/>
          <a:ln>
            <a:noFill/>
          </a:ln>
        </p:spPr>
      </p:pic>
      <p:sp>
        <p:nvSpPr>
          <p:cNvPr id="726" name="Google Shape;726;p63"/>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4"/>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Phase 2: Pruning</a:t>
            </a:r>
            <a:endParaRPr b="1" i="0" sz="3000" u="none" cap="none" strike="noStrike">
              <a:solidFill>
                <a:srgbClr val="2C99B4"/>
              </a:solidFill>
              <a:latin typeface="Montserrat"/>
              <a:ea typeface="Montserrat"/>
              <a:cs typeface="Montserrat"/>
              <a:sym typeface="Montserrat"/>
            </a:endParaRPr>
          </a:p>
        </p:txBody>
      </p:sp>
      <p:sp>
        <p:nvSpPr>
          <p:cNvPr id="732" name="Google Shape;732;p64"/>
          <p:cNvSpPr txBox="1"/>
          <p:nvPr/>
        </p:nvSpPr>
        <p:spPr>
          <a:xfrm>
            <a:off x="805966" y="2209534"/>
            <a:ext cx="13167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b="1" lang="en" sz="1100">
                <a:solidFill>
                  <a:schemeClr val="accent1"/>
                </a:solidFill>
                <a:latin typeface="Titillium Web"/>
                <a:ea typeface="Titillium Web"/>
                <a:cs typeface="Titillium Web"/>
                <a:sym typeface="Titillium Web"/>
              </a:rPr>
              <a:t>Step 1:</a:t>
            </a:r>
            <a:endParaRPr b="1" sz="1100">
              <a:solidFill>
                <a:schemeClr val="accent1"/>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1800"/>
              <a:buFont typeface="Arial"/>
              <a:buNone/>
            </a:pPr>
            <a:r>
              <a:rPr lang="en" sz="1100">
                <a:solidFill>
                  <a:srgbClr val="4E4E4E"/>
                </a:solidFill>
                <a:latin typeface="Titillium Web"/>
                <a:ea typeface="Titillium Web"/>
                <a:cs typeface="Titillium Web"/>
                <a:sym typeface="Titillium Web"/>
              </a:rPr>
              <a:t>Identify tree with lowest cross validation error</a:t>
            </a:r>
            <a:endParaRPr b="1" i="0" sz="1300" u="none" cap="none" strike="noStrike">
              <a:solidFill>
                <a:srgbClr val="4E4E4E"/>
              </a:solidFill>
              <a:latin typeface="Titillium Web"/>
              <a:ea typeface="Titillium Web"/>
              <a:cs typeface="Titillium Web"/>
              <a:sym typeface="Titillium Web"/>
            </a:endParaRPr>
          </a:p>
        </p:txBody>
      </p:sp>
      <p:sp>
        <p:nvSpPr>
          <p:cNvPr id="733" name="Google Shape;733;p64"/>
          <p:cNvSpPr txBox="1"/>
          <p:nvPr/>
        </p:nvSpPr>
        <p:spPr>
          <a:xfrm>
            <a:off x="4655016" y="2678509"/>
            <a:ext cx="14619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b="1" lang="en" sz="1100">
                <a:solidFill>
                  <a:schemeClr val="accent3"/>
                </a:solidFill>
                <a:latin typeface="Titillium Web"/>
                <a:ea typeface="Titillium Web"/>
                <a:cs typeface="Titillium Web"/>
                <a:sym typeface="Titillium Web"/>
              </a:rPr>
              <a:t>Step 3:</a:t>
            </a:r>
            <a:endParaRPr b="1" sz="1100">
              <a:solidFill>
                <a:schemeClr val="accent3"/>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1800"/>
              <a:buFont typeface="Arial"/>
              <a:buNone/>
            </a:pPr>
            <a:r>
              <a:rPr lang="en" sz="1100">
                <a:solidFill>
                  <a:srgbClr val="4E4E4E"/>
                </a:solidFill>
                <a:latin typeface="Titillium Web"/>
                <a:ea typeface="Titillium Web"/>
                <a:cs typeface="Titillium Web"/>
                <a:sym typeface="Titillium Web"/>
              </a:rPr>
              <a:t>Identify simplest tree (nearest node) whose cross validation error is below the error cap</a:t>
            </a:r>
            <a:endParaRPr b="1" i="0" sz="1100" u="none" cap="none" strike="noStrike">
              <a:solidFill>
                <a:srgbClr val="4E4E4E"/>
              </a:solidFill>
              <a:latin typeface="Titillium Web"/>
              <a:ea typeface="Titillium Web"/>
              <a:cs typeface="Titillium Web"/>
              <a:sym typeface="Titillium Web"/>
            </a:endParaRPr>
          </a:p>
        </p:txBody>
      </p:sp>
      <p:sp>
        <p:nvSpPr>
          <p:cNvPr id="734" name="Google Shape;734;p64"/>
          <p:cNvSpPr/>
          <p:nvPr/>
        </p:nvSpPr>
        <p:spPr>
          <a:xfrm>
            <a:off x="1176294" y="1318571"/>
            <a:ext cx="788100" cy="825000"/>
          </a:xfrm>
          <a:custGeom>
            <a:rect b="b" l="l" r="r" t="t"/>
            <a:pathLst>
              <a:path extrusionOk="0" h="120000" w="120000">
                <a:moveTo>
                  <a:pt x="119951" y="60048"/>
                </a:moveTo>
                <a:lnTo>
                  <a:pt x="119951" y="60048"/>
                </a:lnTo>
                <a:cubicBezTo>
                  <a:pt x="119951" y="93257"/>
                  <a:pt x="93099" y="119951"/>
                  <a:pt x="60073" y="119951"/>
                </a:cubicBezTo>
                <a:lnTo>
                  <a:pt x="60073" y="119951"/>
                </a:lnTo>
                <a:cubicBezTo>
                  <a:pt x="26704" y="119951"/>
                  <a:pt x="0" y="93257"/>
                  <a:pt x="0" y="60048"/>
                </a:cubicBezTo>
                <a:lnTo>
                  <a:pt x="0" y="60048"/>
                </a:lnTo>
                <a:cubicBezTo>
                  <a:pt x="0" y="26693"/>
                  <a:pt x="26704" y="0"/>
                  <a:pt x="60073" y="0"/>
                </a:cubicBezTo>
                <a:lnTo>
                  <a:pt x="60073" y="0"/>
                </a:lnTo>
                <a:cubicBezTo>
                  <a:pt x="93099" y="0"/>
                  <a:pt x="119951" y="26693"/>
                  <a:pt x="119951" y="60048"/>
                </a:cubicBezTo>
              </a:path>
            </a:pathLst>
          </a:custGeom>
          <a:solidFill>
            <a:schemeClr val="accen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35" name="Google Shape;735;p64"/>
          <p:cNvSpPr/>
          <p:nvPr/>
        </p:nvSpPr>
        <p:spPr>
          <a:xfrm>
            <a:off x="1392163" y="1590042"/>
            <a:ext cx="166200" cy="253800"/>
          </a:xfrm>
          <a:custGeom>
            <a:rect b="b" l="l" r="r" t="t"/>
            <a:pathLst>
              <a:path extrusionOk="0" h="120000" w="120000">
                <a:moveTo>
                  <a:pt x="119766" y="59840"/>
                </a:moveTo>
                <a:lnTo>
                  <a:pt x="119766" y="59840"/>
                </a:lnTo>
                <a:cubicBezTo>
                  <a:pt x="119766" y="79893"/>
                  <a:pt x="114630" y="95331"/>
                  <a:pt x="104591" y="105039"/>
                </a:cubicBezTo>
                <a:lnTo>
                  <a:pt x="104591" y="105039"/>
                </a:lnTo>
                <a:cubicBezTo>
                  <a:pt x="95486" y="114748"/>
                  <a:pt x="80311" y="119840"/>
                  <a:pt x="60233" y="119840"/>
                </a:cubicBezTo>
                <a:lnTo>
                  <a:pt x="60233" y="119840"/>
                </a:lnTo>
                <a:cubicBezTo>
                  <a:pt x="40155" y="119840"/>
                  <a:pt x="25914" y="114748"/>
                  <a:pt x="15175" y="104403"/>
                </a:cubicBezTo>
                <a:lnTo>
                  <a:pt x="15175" y="104403"/>
                </a:lnTo>
                <a:cubicBezTo>
                  <a:pt x="5136" y="94694"/>
                  <a:pt x="0" y="79893"/>
                  <a:pt x="0" y="59840"/>
                </a:cubicBezTo>
                <a:lnTo>
                  <a:pt x="0" y="59840"/>
                </a:lnTo>
                <a:cubicBezTo>
                  <a:pt x="0" y="39310"/>
                  <a:pt x="5136" y="24509"/>
                  <a:pt x="15175" y="14323"/>
                </a:cubicBezTo>
                <a:lnTo>
                  <a:pt x="15175" y="14323"/>
                </a:lnTo>
                <a:cubicBezTo>
                  <a:pt x="25214" y="4615"/>
                  <a:pt x="39455" y="0"/>
                  <a:pt x="60233" y="0"/>
                </a:cubicBezTo>
                <a:lnTo>
                  <a:pt x="60233" y="0"/>
                </a:lnTo>
                <a:cubicBezTo>
                  <a:pt x="79610" y="0"/>
                  <a:pt x="94552" y="4615"/>
                  <a:pt x="104591" y="14801"/>
                </a:cubicBezTo>
                <a:lnTo>
                  <a:pt x="104591" y="14801"/>
                </a:lnTo>
                <a:cubicBezTo>
                  <a:pt x="114630" y="25623"/>
                  <a:pt x="119766" y="39946"/>
                  <a:pt x="119766" y="59840"/>
                </a:cubicBezTo>
                <a:close/>
                <a:moveTo>
                  <a:pt x="36887" y="59840"/>
                </a:moveTo>
                <a:lnTo>
                  <a:pt x="36887" y="59840"/>
                </a:lnTo>
                <a:cubicBezTo>
                  <a:pt x="36887" y="74164"/>
                  <a:pt x="37587" y="84509"/>
                  <a:pt x="41789" y="90716"/>
                </a:cubicBezTo>
                <a:lnTo>
                  <a:pt x="41789" y="90716"/>
                </a:lnTo>
                <a:cubicBezTo>
                  <a:pt x="45291" y="96923"/>
                  <a:pt x="51128" y="99787"/>
                  <a:pt x="60233" y="99787"/>
                </a:cubicBezTo>
                <a:lnTo>
                  <a:pt x="60233" y="99787"/>
                </a:lnTo>
                <a:cubicBezTo>
                  <a:pt x="67704" y="99787"/>
                  <a:pt x="74474" y="96923"/>
                  <a:pt x="77743" y="90716"/>
                </a:cubicBezTo>
                <a:lnTo>
                  <a:pt x="77743" y="90716"/>
                </a:lnTo>
                <a:cubicBezTo>
                  <a:pt x="81945" y="83872"/>
                  <a:pt x="83813" y="74164"/>
                  <a:pt x="83813" y="59840"/>
                </a:cubicBezTo>
                <a:lnTo>
                  <a:pt x="83813" y="59840"/>
                </a:lnTo>
                <a:cubicBezTo>
                  <a:pt x="83813" y="45676"/>
                  <a:pt x="81945" y="35331"/>
                  <a:pt x="77743" y="29602"/>
                </a:cubicBezTo>
                <a:lnTo>
                  <a:pt x="77743" y="29602"/>
                </a:lnTo>
                <a:cubicBezTo>
                  <a:pt x="74474" y="22758"/>
                  <a:pt x="67704" y="19893"/>
                  <a:pt x="60233" y="19893"/>
                </a:cubicBezTo>
                <a:lnTo>
                  <a:pt x="60233" y="19893"/>
                </a:lnTo>
                <a:cubicBezTo>
                  <a:pt x="51828" y="19893"/>
                  <a:pt x="45291" y="22758"/>
                  <a:pt x="41789" y="29602"/>
                </a:cubicBezTo>
                <a:lnTo>
                  <a:pt x="41789" y="29602"/>
                </a:lnTo>
                <a:cubicBezTo>
                  <a:pt x="37587" y="35331"/>
                  <a:pt x="36887" y="45676"/>
                  <a:pt x="36887" y="59840"/>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36" name="Google Shape;736;p64"/>
          <p:cNvSpPr/>
          <p:nvPr/>
        </p:nvSpPr>
        <p:spPr>
          <a:xfrm>
            <a:off x="1589572" y="1594492"/>
            <a:ext cx="116400" cy="246000"/>
          </a:xfrm>
          <a:custGeom>
            <a:rect b="b" l="l" r="r" t="t"/>
            <a:pathLst>
              <a:path extrusionOk="0" h="120000" w="120000">
                <a:moveTo>
                  <a:pt x="119666" y="119836"/>
                </a:moveTo>
                <a:lnTo>
                  <a:pt x="68000" y="119836"/>
                </a:lnTo>
                <a:lnTo>
                  <a:pt x="68000" y="50491"/>
                </a:lnTo>
                <a:lnTo>
                  <a:pt x="69333" y="38688"/>
                </a:lnTo>
                <a:lnTo>
                  <a:pt x="69333" y="27049"/>
                </a:lnTo>
                <a:lnTo>
                  <a:pt x="69333" y="27049"/>
                </a:lnTo>
                <a:cubicBezTo>
                  <a:pt x="61000" y="30491"/>
                  <a:pt x="55000" y="34098"/>
                  <a:pt x="52666" y="34590"/>
                </a:cubicBezTo>
                <a:lnTo>
                  <a:pt x="24000" y="45737"/>
                </a:lnTo>
                <a:lnTo>
                  <a:pt x="0" y="30491"/>
                </a:lnTo>
                <a:lnTo>
                  <a:pt x="77666" y="0"/>
                </a:lnTo>
                <a:lnTo>
                  <a:pt x="119666" y="0"/>
                </a:lnTo>
                <a:lnTo>
                  <a:pt x="119666" y="119836"/>
                </a:ln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37" name="Google Shape;737;p64"/>
          <p:cNvSpPr/>
          <p:nvPr/>
        </p:nvSpPr>
        <p:spPr>
          <a:xfrm>
            <a:off x="2122573" y="1935406"/>
            <a:ext cx="568200" cy="476100"/>
          </a:xfrm>
          <a:custGeom>
            <a:rect b="b" l="l" r="r" t="t"/>
            <a:pathLst>
              <a:path extrusionOk="0" h="120000" w="120000">
                <a:moveTo>
                  <a:pt x="119932" y="89258"/>
                </a:moveTo>
                <a:lnTo>
                  <a:pt x="17337" y="0"/>
                </a:lnTo>
                <a:lnTo>
                  <a:pt x="17337" y="0"/>
                </a:lnTo>
                <a:cubicBezTo>
                  <a:pt x="12645" y="11178"/>
                  <a:pt x="6798" y="21848"/>
                  <a:pt x="0" y="30910"/>
                </a:cubicBezTo>
                <a:lnTo>
                  <a:pt x="102866" y="119915"/>
                </a:lnTo>
                <a:lnTo>
                  <a:pt x="102866" y="119915"/>
                </a:lnTo>
                <a:cubicBezTo>
                  <a:pt x="107762" y="108990"/>
                  <a:pt x="113609" y="98659"/>
                  <a:pt x="119932" y="89258"/>
                </a:cubicBezTo>
              </a:path>
            </a:pathLst>
          </a:custGeom>
          <a:solidFill>
            <a:srgbClr val="4E4E4E"/>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38" name="Google Shape;738;p64"/>
          <p:cNvSpPr/>
          <p:nvPr/>
        </p:nvSpPr>
        <p:spPr>
          <a:xfrm>
            <a:off x="2844141" y="2209534"/>
            <a:ext cx="1101900" cy="1152000"/>
          </a:xfrm>
          <a:custGeom>
            <a:rect b="b" l="l" r="r" t="t"/>
            <a:pathLst>
              <a:path extrusionOk="0" h="120000" w="120000">
                <a:moveTo>
                  <a:pt x="119973" y="59973"/>
                </a:moveTo>
                <a:lnTo>
                  <a:pt x="119973" y="59973"/>
                </a:lnTo>
                <a:cubicBezTo>
                  <a:pt x="119973" y="93056"/>
                  <a:pt x="93139" y="119973"/>
                  <a:pt x="59946" y="119973"/>
                </a:cubicBezTo>
                <a:lnTo>
                  <a:pt x="59946" y="119973"/>
                </a:lnTo>
                <a:cubicBezTo>
                  <a:pt x="26833" y="119973"/>
                  <a:pt x="0" y="93056"/>
                  <a:pt x="0" y="59973"/>
                </a:cubicBezTo>
                <a:lnTo>
                  <a:pt x="0" y="59973"/>
                </a:lnTo>
                <a:cubicBezTo>
                  <a:pt x="0" y="26809"/>
                  <a:pt x="26833" y="0"/>
                  <a:pt x="59946" y="0"/>
                </a:cubicBezTo>
                <a:lnTo>
                  <a:pt x="59946" y="0"/>
                </a:lnTo>
                <a:cubicBezTo>
                  <a:pt x="93139" y="0"/>
                  <a:pt x="119973" y="26809"/>
                  <a:pt x="119973" y="59973"/>
                </a:cubicBezTo>
              </a:path>
            </a:pathLst>
          </a:custGeom>
          <a:solidFill>
            <a:schemeClr val="accent2"/>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39" name="Google Shape;739;p64"/>
          <p:cNvSpPr/>
          <p:nvPr/>
        </p:nvSpPr>
        <p:spPr>
          <a:xfrm>
            <a:off x="3112583" y="2584151"/>
            <a:ext cx="262800" cy="403800"/>
          </a:xfrm>
          <a:custGeom>
            <a:rect b="b" l="l" r="r" t="t"/>
            <a:pathLst>
              <a:path extrusionOk="0" h="120000" w="120000">
                <a:moveTo>
                  <a:pt x="119887" y="59961"/>
                </a:moveTo>
                <a:lnTo>
                  <a:pt x="119887" y="59961"/>
                </a:lnTo>
                <a:cubicBezTo>
                  <a:pt x="119887" y="80203"/>
                  <a:pt x="115060" y="95556"/>
                  <a:pt x="105070" y="105105"/>
                </a:cubicBezTo>
                <a:lnTo>
                  <a:pt x="105070" y="105105"/>
                </a:lnTo>
                <a:cubicBezTo>
                  <a:pt x="95416" y="115264"/>
                  <a:pt x="80486" y="119923"/>
                  <a:pt x="59943" y="119923"/>
                </a:cubicBezTo>
                <a:lnTo>
                  <a:pt x="59943" y="119923"/>
                </a:lnTo>
                <a:cubicBezTo>
                  <a:pt x="40187" y="119923"/>
                  <a:pt x="25369" y="115035"/>
                  <a:pt x="15266" y="104570"/>
                </a:cubicBezTo>
                <a:lnTo>
                  <a:pt x="15266" y="104570"/>
                </a:lnTo>
                <a:cubicBezTo>
                  <a:pt x="5163" y="94716"/>
                  <a:pt x="0" y="79669"/>
                  <a:pt x="0" y="59961"/>
                </a:cubicBezTo>
                <a:lnTo>
                  <a:pt x="0" y="59961"/>
                </a:lnTo>
                <a:cubicBezTo>
                  <a:pt x="0" y="39719"/>
                  <a:pt x="5163" y="24366"/>
                  <a:pt x="14929" y="14742"/>
                </a:cubicBezTo>
                <a:lnTo>
                  <a:pt x="14929" y="14742"/>
                </a:lnTo>
                <a:cubicBezTo>
                  <a:pt x="24583" y="4888"/>
                  <a:pt x="39850" y="0"/>
                  <a:pt x="59943" y="0"/>
                </a:cubicBezTo>
                <a:lnTo>
                  <a:pt x="59943" y="0"/>
                </a:lnTo>
                <a:cubicBezTo>
                  <a:pt x="80037" y="0"/>
                  <a:pt x="94518" y="5194"/>
                  <a:pt x="104621" y="15276"/>
                </a:cubicBezTo>
                <a:lnTo>
                  <a:pt x="104621" y="15276"/>
                </a:lnTo>
                <a:cubicBezTo>
                  <a:pt x="115060" y="25436"/>
                  <a:pt x="119887" y="40254"/>
                  <a:pt x="119887" y="59961"/>
                </a:cubicBezTo>
                <a:close/>
                <a:moveTo>
                  <a:pt x="36258" y="59961"/>
                </a:moveTo>
                <a:lnTo>
                  <a:pt x="36258" y="59961"/>
                </a:lnTo>
                <a:cubicBezTo>
                  <a:pt x="36258" y="74474"/>
                  <a:pt x="37829" y="84633"/>
                  <a:pt x="41870" y="90591"/>
                </a:cubicBezTo>
                <a:lnTo>
                  <a:pt x="41870" y="90591"/>
                </a:lnTo>
                <a:cubicBezTo>
                  <a:pt x="45463" y="96931"/>
                  <a:pt x="51075" y="100216"/>
                  <a:pt x="59943" y="100216"/>
                </a:cubicBezTo>
                <a:lnTo>
                  <a:pt x="59943" y="100216"/>
                </a:lnTo>
                <a:cubicBezTo>
                  <a:pt x="68362" y="100216"/>
                  <a:pt x="74424" y="96931"/>
                  <a:pt x="78465" y="90591"/>
                </a:cubicBezTo>
                <a:lnTo>
                  <a:pt x="78465" y="90591"/>
                </a:lnTo>
                <a:cubicBezTo>
                  <a:pt x="82057" y="84328"/>
                  <a:pt x="84078" y="74169"/>
                  <a:pt x="84078" y="59961"/>
                </a:cubicBezTo>
                <a:lnTo>
                  <a:pt x="84078" y="59961"/>
                </a:lnTo>
                <a:cubicBezTo>
                  <a:pt x="84078" y="45677"/>
                  <a:pt x="82057" y="35595"/>
                  <a:pt x="78016" y="29026"/>
                </a:cubicBezTo>
                <a:lnTo>
                  <a:pt x="78016" y="29026"/>
                </a:lnTo>
                <a:cubicBezTo>
                  <a:pt x="74424" y="22991"/>
                  <a:pt x="68362" y="19707"/>
                  <a:pt x="59943" y="19707"/>
                </a:cubicBezTo>
                <a:lnTo>
                  <a:pt x="59943" y="19707"/>
                </a:lnTo>
                <a:cubicBezTo>
                  <a:pt x="51524" y="19707"/>
                  <a:pt x="45463" y="22991"/>
                  <a:pt x="41870" y="29026"/>
                </a:cubicBezTo>
                <a:lnTo>
                  <a:pt x="41870" y="29026"/>
                </a:lnTo>
                <a:cubicBezTo>
                  <a:pt x="38166" y="35595"/>
                  <a:pt x="36258" y="45677"/>
                  <a:pt x="36258" y="59961"/>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0" name="Google Shape;740;p64"/>
          <p:cNvSpPr/>
          <p:nvPr/>
        </p:nvSpPr>
        <p:spPr>
          <a:xfrm>
            <a:off x="3415803" y="2584151"/>
            <a:ext cx="262800" cy="398400"/>
          </a:xfrm>
          <a:custGeom>
            <a:rect b="b" l="l" r="r" t="t"/>
            <a:pathLst>
              <a:path extrusionOk="0" h="120000" w="120000">
                <a:moveTo>
                  <a:pt x="119887" y="119922"/>
                </a:moveTo>
                <a:lnTo>
                  <a:pt x="336" y="119922"/>
                </a:lnTo>
                <a:lnTo>
                  <a:pt x="336" y="102658"/>
                </a:lnTo>
                <a:lnTo>
                  <a:pt x="42993" y="72696"/>
                </a:lnTo>
                <a:lnTo>
                  <a:pt x="42993" y="72696"/>
                </a:lnTo>
                <a:cubicBezTo>
                  <a:pt x="55902" y="63561"/>
                  <a:pt x="64321" y="57445"/>
                  <a:pt x="68362" y="54116"/>
                </a:cubicBezTo>
                <a:lnTo>
                  <a:pt x="68362" y="54116"/>
                </a:lnTo>
                <a:cubicBezTo>
                  <a:pt x="71955" y="50477"/>
                  <a:pt x="74873" y="47148"/>
                  <a:pt x="76445" y="44361"/>
                </a:cubicBezTo>
                <a:lnTo>
                  <a:pt x="76445" y="44361"/>
                </a:lnTo>
                <a:cubicBezTo>
                  <a:pt x="78465" y="41032"/>
                  <a:pt x="79251" y="38245"/>
                  <a:pt x="79251" y="34916"/>
                </a:cubicBezTo>
                <a:lnTo>
                  <a:pt x="79251" y="34916"/>
                </a:lnTo>
                <a:cubicBezTo>
                  <a:pt x="79251" y="30503"/>
                  <a:pt x="77231" y="26864"/>
                  <a:pt x="73638" y="24387"/>
                </a:cubicBezTo>
                <a:lnTo>
                  <a:pt x="73638" y="24387"/>
                </a:lnTo>
                <a:cubicBezTo>
                  <a:pt x="69597" y="22219"/>
                  <a:pt x="64770" y="20825"/>
                  <a:pt x="58372" y="20825"/>
                </a:cubicBezTo>
                <a:lnTo>
                  <a:pt x="58372" y="20825"/>
                </a:lnTo>
                <a:cubicBezTo>
                  <a:pt x="51861" y="20825"/>
                  <a:pt x="45014" y="21909"/>
                  <a:pt x="38952" y="24154"/>
                </a:cubicBezTo>
                <a:lnTo>
                  <a:pt x="38952" y="24154"/>
                </a:lnTo>
                <a:cubicBezTo>
                  <a:pt x="33002" y="26322"/>
                  <a:pt x="26155" y="29109"/>
                  <a:pt x="19644" y="32980"/>
                </a:cubicBezTo>
                <a:lnTo>
                  <a:pt x="0" y="17187"/>
                </a:lnTo>
                <a:lnTo>
                  <a:pt x="0" y="17187"/>
                </a:lnTo>
                <a:cubicBezTo>
                  <a:pt x="7970" y="11922"/>
                  <a:pt x="15266" y="8593"/>
                  <a:pt x="20542" y="6348"/>
                </a:cubicBezTo>
                <a:lnTo>
                  <a:pt x="20542" y="6348"/>
                </a:lnTo>
                <a:cubicBezTo>
                  <a:pt x="26155" y="4103"/>
                  <a:pt x="32553" y="3019"/>
                  <a:pt x="38615" y="1935"/>
                </a:cubicBezTo>
                <a:lnTo>
                  <a:pt x="38615" y="1935"/>
                </a:lnTo>
                <a:cubicBezTo>
                  <a:pt x="45463" y="774"/>
                  <a:pt x="52647" y="0"/>
                  <a:pt x="60729" y="0"/>
                </a:cubicBezTo>
                <a:lnTo>
                  <a:pt x="60729" y="0"/>
                </a:lnTo>
                <a:cubicBezTo>
                  <a:pt x="71618" y="0"/>
                  <a:pt x="81272" y="1393"/>
                  <a:pt x="88905" y="3870"/>
                </a:cubicBezTo>
                <a:lnTo>
                  <a:pt x="88905" y="3870"/>
                </a:lnTo>
                <a:cubicBezTo>
                  <a:pt x="97324" y="6658"/>
                  <a:pt x="103386" y="10529"/>
                  <a:pt x="108213" y="15483"/>
                </a:cubicBezTo>
                <a:lnTo>
                  <a:pt x="108213" y="15483"/>
                </a:lnTo>
                <a:cubicBezTo>
                  <a:pt x="112703" y="20206"/>
                  <a:pt x="115060" y="25780"/>
                  <a:pt x="115060" y="31896"/>
                </a:cubicBezTo>
                <a:lnTo>
                  <a:pt x="115060" y="31896"/>
                </a:lnTo>
                <a:cubicBezTo>
                  <a:pt x="115060" y="37470"/>
                  <a:pt x="113826" y="42735"/>
                  <a:pt x="110682" y="47458"/>
                </a:cubicBezTo>
                <a:lnTo>
                  <a:pt x="110682" y="47458"/>
                </a:lnTo>
                <a:cubicBezTo>
                  <a:pt x="108213" y="52180"/>
                  <a:pt x="104172" y="56903"/>
                  <a:pt x="98110" y="62167"/>
                </a:cubicBezTo>
                <a:lnTo>
                  <a:pt x="98110" y="62167"/>
                </a:lnTo>
                <a:cubicBezTo>
                  <a:pt x="92160" y="66890"/>
                  <a:pt x="82057" y="74400"/>
                  <a:pt x="67577" y="83535"/>
                </a:cubicBezTo>
                <a:lnTo>
                  <a:pt x="45463" y="97703"/>
                </a:lnTo>
                <a:lnTo>
                  <a:pt x="45463" y="99096"/>
                </a:lnTo>
                <a:lnTo>
                  <a:pt x="119887" y="99096"/>
                </a:lnTo>
                <a:lnTo>
                  <a:pt x="119887" y="119922"/>
                </a:ln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1" name="Google Shape;741;p64"/>
          <p:cNvSpPr txBox="1"/>
          <p:nvPr/>
        </p:nvSpPr>
        <p:spPr>
          <a:xfrm>
            <a:off x="2736741" y="3441109"/>
            <a:ext cx="13167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b="1" lang="en" sz="1100">
                <a:solidFill>
                  <a:schemeClr val="accent2"/>
                </a:solidFill>
                <a:latin typeface="Titillium Web"/>
                <a:ea typeface="Titillium Web"/>
                <a:cs typeface="Titillium Web"/>
                <a:sym typeface="Titillium Web"/>
              </a:rPr>
              <a:t>Step 2:</a:t>
            </a:r>
            <a:endParaRPr b="1" sz="1100">
              <a:solidFill>
                <a:schemeClr val="accent2"/>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1800"/>
              <a:buFont typeface="Arial"/>
              <a:buNone/>
            </a:pPr>
            <a:r>
              <a:rPr lang="en" sz="1100">
                <a:solidFill>
                  <a:srgbClr val="4E4E4E"/>
                </a:solidFill>
                <a:latin typeface="Titillium Web"/>
                <a:ea typeface="Titillium Web"/>
                <a:cs typeface="Titillium Web"/>
                <a:sym typeface="Titillium Web"/>
              </a:rPr>
              <a:t>Calculate the cross validation error cap</a:t>
            </a:r>
            <a:endParaRPr b="1" i="0" sz="1300" u="none" cap="none" strike="noStrike">
              <a:solidFill>
                <a:srgbClr val="4E4E4E"/>
              </a:solidFill>
              <a:latin typeface="Titillium Web"/>
              <a:ea typeface="Titillium Web"/>
              <a:cs typeface="Titillium Web"/>
              <a:sym typeface="Titillium Web"/>
            </a:endParaRPr>
          </a:p>
        </p:txBody>
      </p:sp>
      <p:sp>
        <p:nvSpPr>
          <p:cNvPr id="742" name="Google Shape;742;p64"/>
          <p:cNvSpPr/>
          <p:nvPr/>
        </p:nvSpPr>
        <p:spPr>
          <a:xfrm>
            <a:off x="4743716" y="1386131"/>
            <a:ext cx="1199100" cy="1248600"/>
          </a:xfrm>
          <a:custGeom>
            <a:rect b="b" l="l" r="r" t="t"/>
            <a:pathLst>
              <a:path extrusionOk="0" h="120000" w="120000">
                <a:moveTo>
                  <a:pt x="119959" y="59897"/>
                </a:moveTo>
                <a:lnTo>
                  <a:pt x="119959" y="59897"/>
                </a:lnTo>
                <a:cubicBezTo>
                  <a:pt x="119959" y="93150"/>
                  <a:pt x="93101" y="119958"/>
                  <a:pt x="60061" y="119958"/>
                </a:cubicBezTo>
                <a:lnTo>
                  <a:pt x="60061" y="119958"/>
                </a:lnTo>
                <a:cubicBezTo>
                  <a:pt x="26898" y="119958"/>
                  <a:pt x="0" y="93150"/>
                  <a:pt x="0" y="59897"/>
                </a:cubicBezTo>
                <a:lnTo>
                  <a:pt x="0" y="59897"/>
                </a:lnTo>
                <a:cubicBezTo>
                  <a:pt x="0" y="26931"/>
                  <a:pt x="26898" y="0"/>
                  <a:pt x="60061" y="0"/>
                </a:cubicBezTo>
                <a:lnTo>
                  <a:pt x="60061" y="0"/>
                </a:lnTo>
                <a:cubicBezTo>
                  <a:pt x="93101" y="0"/>
                  <a:pt x="119959" y="26931"/>
                  <a:pt x="119959" y="59897"/>
                </a:cubicBezTo>
              </a:path>
            </a:pathLst>
          </a:custGeom>
          <a:solidFill>
            <a:schemeClr val="accent3"/>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3" name="Google Shape;743;p64"/>
          <p:cNvSpPr/>
          <p:nvPr/>
        </p:nvSpPr>
        <p:spPr>
          <a:xfrm>
            <a:off x="5050276" y="1802408"/>
            <a:ext cx="272400" cy="422100"/>
          </a:xfrm>
          <a:custGeom>
            <a:rect b="b" l="l" r="r" t="t"/>
            <a:pathLst>
              <a:path extrusionOk="0" h="120000" w="120000">
                <a:moveTo>
                  <a:pt x="119820" y="60668"/>
                </a:moveTo>
                <a:lnTo>
                  <a:pt x="119820" y="60668"/>
                </a:lnTo>
                <a:cubicBezTo>
                  <a:pt x="119820" y="80607"/>
                  <a:pt x="115329" y="95440"/>
                  <a:pt x="104910" y="105531"/>
                </a:cubicBezTo>
                <a:lnTo>
                  <a:pt x="104910" y="105531"/>
                </a:lnTo>
                <a:cubicBezTo>
                  <a:pt x="95209" y="115501"/>
                  <a:pt x="80479" y="119878"/>
                  <a:pt x="59820" y="119878"/>
                </a:cubicBezTo>
                <a:lnTo>
                  <a:pt x="59820" y="119878"/>
                </a:lnTo>
                <a:cubicBezTo>
                  <a:pt x="39880" y="119878"/>
                  <a:pt x="25149" y="115501"/>
                  <a:pt x="14730" y="105045"/>
                </a:cubicBezTo>
                <a:lnTo>
                  <a:pt x="14730" y="105045"/>
                </a:lnTo>
                <a:cubicBezTo>
                  <a:pt x="5029" y="95075"/>
                  <a:pt x="0" y="79756"/>
                  <a:pt x="0" y="60668"/>
                </a:cubicBezTo>
                <a:lnTo>
                  <a:pt x="0" y="60668"/>
                </a:lnTo>
                <a:cubicBezTo>
                  <a:pt x="0" y="39635"/>
                  <a:pt x="5029" y="24437"/>
                  <a:pt x="14191" y="15319"/>
                </a:cubicBezTo>
                <a:lnTo>
                  <a:pt x="14191" y="15319"/>
                </a:lnTo>
                <a:cubicBezTo>
                  <a:pt x="24431" y="5227"/>
                  <a:pt x="39161" y="0"/>
                  <a:pt x="59820" y="0"/>
                </a:cubicBezTo>
                <a:lnTo>
                  <a:pt x="59820" y="0"/>
                </a:lnTo>
                <a:cubicBezTo>
                  <a:pt x="79760" y="0"/>
                  <a:pt x="94670" y="5227"/>
                  <a:pt x="104910" y="15683"/>
                </a:cubicBezTo>
                <a:lnTo>
                  <a:pt x="104910" y="15683"/>
                </a:lnTo>
                <a:cubicBezTo>
                  <a:pt x="115329" y="25775"/>
                  <a:pt x="119820" y="40607"/>
                  <a:pt x="119820" y="60668"/>
                </a:cubicBezTo>
                <a:close/>
                <a:moveTo>
                  <a:pt x="35389" y="60668"/>
                </a:moveTo>
                <a:lnTo>
                  <a:pt x="35389" y="60668"/>
                </a:lnTo>
                <a:cubicBezTo>
                  <a:pt x="35389" y="75015"/>
                  <a:pt x="37365" y="84984"/>
                  <a:pt x="41137" y="91185"/>
                </a:cubicBezTo>
                <a:lnTo>
                  <a:pt x="41137" y="91185"/>
                </a:lnTo>
                <a:cubicBezTo>
                  <a:pt x="45089" y="97629"/>
                  <a:pt x="51556" y="100668"/>
                  <a:pt x="59820" y="100668"/>
                </a:cubicBezTo>
                <a:lnTo>
                  <a:pt x="59820" y="100668"/>
                </a:lnTo>
                <a:cubicBezTo>
                  <a:pt x="68263" y="100668"/>
                  <a:pt x="74011" y="97629"/>
                  <a:pt x="77964" y="91185"/>
                </a:cubicBezTo>
                <a:lnTo>
                  <a:pt x="77964" y="91185"/>
                </a:lnTo>
                <a:cubicBezTo>
                  <a:pt x="81736" y="84620"/>
                  <a:pt x="83712" y="74528"/>
                  <a:pt x="83712" y="60668"/>
                </a:cubicBezTo>
                <a:lnTo>
                  <a:pt x="83712" y="60668"/>
                </a:lnTo>
                <a:cubicBezTo>
                  <a:pt x="83712" y="46200"/>
                  <a:pt x="81736" y="36231"/>
                  <a:pt x="77964" y="29665"/>
                </a:cubicBezTo>
                <a:lnTo>
                  <a:pt x="77964" y="29665"/>
                </a:lnTo>
                <a:cubicBezTo>
                  <a:pt x="74011" y="23586"/>
                  <a:pt x="68263" y="20547"/>
                  <a:pt x="59820" y="20547"/>
                </a:cubicBezTo>
                <a:lnTo>
                  <a:pt x="59820" y="20547"/>
                </a:lnTo>
                <a:cubicBezTo>
                  <a:pt x="51556" y="20547"/>
                  <a:pt x="45089" y="23586"/>
                  <a:pt x="41137" y="29665"/>
                </a:cubicBezTo>
                <a:lnTo>
                  <a:pt x="41137" y="29665"/>
                </a:lnTo>
                <a:cubicBezTo>
                  <a:pt x="37365" y="36231"/>
                  <a:pt x="35389" y="46200"/>
                  <a:pt x="35389" y="60668"/>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4" name="Google Shape;744;p64"/>
          <p:cNvSpPr/>
          <p:nvPr/>
        </p:nvSpPr>
        <p:spPr>
          <a:xfrm>
            <a:off x="5364049" y="1804293"/>
            <a:ext cx="270600" cy="419700"/>
          </a:xfrm>
          <a:custGeom>
            <a:rect b="b" l="l" r="r" t="t"/>
            <a:pathLst>
              <a:path extrusionOk="0" h="120000" w="120000">
                <a:moveTo>
                  <a:pt x="115279" y="27955"/>
                </a:moveTo>
                <a:lnTo>
                  <a:pt x="115279" y="27955"/>
                </a:lnTo>
                <a:cubicBezTo>
                  <a:pt x="115279" y="35401"/>
                  <a:pt x="112012" y="41505"/>
                  <a:pt x="105476" y="46388"/>
                </a:cubicBezTo>
                <a:lnTo>
                  <a:pt x="105476" y="46388"/>
                </a:lnTo>
                <a:cubicBezTo>
                  <a:pt x="98214" y="51637"/>
                  <a:pt x="89863" y="55178"/>
                  <a:pt x="77518" y="57253"/>
                </a:cubicBezTo>
                <a:lnTo>
                  <a:pt x="77518" y="57741"/>
                </a:lnTo>
                <a:lnTo>
                  <a:pt x="77518" y="57741"/>
                </a:lnTo>
                <a:cubicBezTo>
                  <a:pt x="91860" y="58596"/>
                  <a:pt x="102208" y="61281"/>
                  <a:pt x="109288" y="66042"/>
                </a:cubicBezTo>
                <a:lnTo>
                  <a:pt x="109288" y="66042"/>
                </a:lnTo>
                <a:cubicBezTo>
                  <a:pt x="117095" y="70925"/>
                  <a:pt x="119818" y="77029"/>
                  <a:pt x="119818" y="84476"/>
                </a:cubicBezTo>
                <a:lnTo>
                  <a:pt x="119818" y="84476"/>
                </a:lnTo>
                <a:cubicBezTo>
                  <a:pt x="119818" y="95340"/>
                  <a:pt x="114553" y="104618"/>
                  <a:pt x="102208" y="111088"/>
                </a:cubicBezTo>
                <a:lnTo>
                  <a:pt x="102208" y="111088"/>
                </a:lnTo>
                <a:cubicBezTo>
                  <a:pt x="90408" y="116826"/>
                  <a:pt x="72254" y="119877"/>
                  <a:pt x="50105" y="119877"/>
                </a:cubicBezTo>
                <a:lnTo>
                  <a:pt x="50105" y="119877"/>
                </a:lnTo>
                <a:cubicBezTo>
                  <a:pt x="31225" y="119877"/>
                  <a:pt x="14341" y="118168"/>
                  <a:pt x="0" y="114262"/>
                </a:cubicBezTo>
                <a:lnTo>
                  <a:pt x="0" y="92777"/>
                </a:lnTo>
                <a:lnTo>
                  <a:pt x="0" y="92777"/>
                </a:lnTo>
                <a:cubicBezTo>
                  <a:pt x="7080" y="95340"/>
                  <a:pt x="13615" y="97171"/>
                  <a:pt x="22148" y="98392"/>
                </a:cubicBezTo>
                <a:lnTo>
                  <a:pt x="22148" y="98392"/>
                </a:lnTo>
                <a:cubicBezTo>
                  <a:pt x="30680" y="100223"/>
                  <a:pt x="37760" y="100590"/>
                  <a:pt x="46293" y="100590"/>
                </a:cubicBezTo>
                <a:lnTo>
                  <a:pt x="46293" y="100590"/>
                </a:lnTo>
                <a:cubicBezTo>
                  <a:pt x="58638" y="100590"/>
                  <a:pt x="67715" y="98880"/>
                  <a:pt x="72980" y="96683"/>
                </a:cubicBezTo>
                <a:lnTo>
                  <a:pt x="72980" y="96683"/>
                </a:lnTo>
                <a:cubicBezTo>
                  <a:pt x="78789" y="93631"/>
                  <a:pt x="82057" y="89237"/>
                  <a:pt x="82057" y="83133"/>
                </a:cubicBezTo>
                <a:lnTo>
                  <a:pt x="82057" y="83133"/>
                </a:lnTo>
                <a:cubicBezTo>
                  <a:pt x="82057" y="77884"/>
                  <a:pt x="78063" y="73977"/>
                  <a:pt x="71527" y="71291"/>
                </a:cubicBezTo>
                <a:lnTo>
                  <a:pt x="71527" y="71291"/>
                </a:lnTo>
                <a:cubicBezTo>
                  <a:pt x="65173" y="69094"/>
                  <a:pt x="54644" y="67751"/>
                  <a:pt x="40302" y="67751"/>
                </a:cubicBezTo>
                <a:lnTo>
                  <a:pt x="26686" y="67751"/>
                </a:lnTo>
                <a:lnTo>
                  <a:pt x="26686" y="48952"/>
                </a:lnTo>
                <a:lnTo>
                  <a:pt x="40302" y="48952"/>
                </a:lnTo>
                <a:lnTo>
                  <a:pt x="40302" y="48952"/>
                </a:lnTo>
                <a:cubicBezTo>
                  <a:pt x="53373" y="48952"/>
                  <a:pt x="63721" y="47731"/>
                  <a:pt x="69712" y="45534"/>
                </a:cubicBezTo>
                <a:lnTo>
                  <a:pt x="69712" y="45534"/>
                </a:lnTo>
                <a:cubicBezTo>
                  <a:pt x="75521" y="42848"/>
                  <a:pt x="78789" y="39308"/>
                  <a:pt x="78789" y="33204"/>
                </a:cubicBezTo>
                <a:lnTo>
                  <a:pt x="78789" y="33204"/>
                </a:lnTo>
                <a:cubicBezTo>
                  <a:pt x="78789" y="24537"/>
                  <a:pt x="70257" y="20142"/>
                  <a:pt x="54644" y="20142"/>
                </a:cubicBezTo>
                <a:lnTo>
                  <a:pt x="54644" y="20142"/>
                </a:lnTo>
                <a:cubicBezTo>
                  <a:pt x="48835" y="20142"/>
                  <a:pt x="42299" y="20996"/>
                  <a:pt x="36490" y="21851"/>
                </a:cubicBezTo>
                <a:lnTo>
                  <a:pt x="36490" y="21851"/>
                </a:lnTo>
                <a:cubicBezTo>
                  <a:pt x="31225" y="23560"/>
                  <a:pt x="24689" y="25391"/>
                  <a:pt x="16883" y="28443"/>
                </a:cubicBezTo>
                <a:lnTo>
                  <a:pt x="726" y="11353"/>
                </a:lnTo>
                <a:lnTo>
                  <a:pt x="726" y="11353"/>
                </a:lnTo>
                <a:cubicBezTo>
                  <a:pt x="15612" y="3906"/>
                  <a:pt x="35219" y="0"/>
                  <a:pt x="57367" y="0"/>
                </a:cubicBezTo>
                <a:lnTo>
                  <a:pt x="57367" y="0"/>
                </a:lnTo>
                <a:cubicBezTo>
                  <a:pt x="74795" y="0"/>
                  <a:pt x="89137" y="2197"/>
                  <a:pt x="99667" y="7446"/>
                </a:cubicBezTo>
                <a:lnTo>
                  <a:pt x="99667" y="7446"/>
                </a:lnTo>
                <a:cubicBezTo>
                  <a:pt x="110015" y="12207"/>
                  <a:pt x="115279" y="19287"/>
                  <a:pt x="115279" y="27955"/>
                </a:cubicBez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5" name="Google Shape;745;p64"/>
          <p:cNvSpPr/>
          <p:nvPr/>
        </p:nvSpPr>
        <p:spPr>
          <a:xfrm rot="6666290">
            <a:off x="4013922" y="2103483"/>
            <a:ext cx="568214" cy="476179"/>
          </a:xfrm>
          <a:custGeom>
            <a:rect b="b" l="l" r="r" t="t"/>
            <a:pathLst>
              <a:path extrusionOk="0" h="120000" w="120000">
                <a:moveTo>
                  <a:pt x="119932" y="89258"/>
                </a:moveTo>
                <a:lnTo>
                  <a:pt x="17337" y="0"/>
                </a:lnTo>
                <a:lnTo>
                  <a:pt x="17337" y="0"/>
                </a:lnTo>
                <a:cubicBezTo>
                  <a:pt x="12645" y="11178"/>
                  <a:pt x="6798" y="21848"/>
                  <a:pt x="0" y="30910"/>
                </a:cubicBezTo>
                <a:lnTo>
                  <a:pt x="102866" y="119915"/>
                </a:lnTo>
                <a:lnTo>
                  <a:pt x="102866" y="119915"/>
                </a:lnTo>
                <a:cubicBezTo>
                  <a:pt x="107762" y="108990"/>
                  <a:pt x="113609" y="98659"/>
                  <a:pt x="119932" y="89258"/>
                </a:cubicBezTo>
              </a:path>
            </a:pathLst>
          </a:custGeom>
          <a:solidFill>
            <a:srgbClr val="4E4E4E"/>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6" name="Google Shape;746;p64"/>
          <p:cNvSpPr/>
          <p:nvPr/>
        </p:nvSpPr>
        <p:spPr>
          <a:xfrm>
            <a:off x="6673485" y="2162645"/>
            <a:ext cx="1597200" cy="1663200"/>
          </a:xfrm>
          <a:custGeom>
            <a:rect b="b" l="l" r="r" t="t"/>
            <a:pathLst>
              <a:path extrusionOk="0" h="120000" w="120000">
                <a:moveTo>
                  <a:pt x="119959" y="59897"/>
                </a:moveTo>
                <a:lnTo>
                  <a:pt x="119959" y="59897"/>
                </a:lnTo>
                <a:cubicBezTo>
                  <a:pt x="119959" y="93150"/>
                  <a:pt x="93101" y="119958"/>
                  <a:pt x="60061" y="119958"/>
                </a:cubicBezTo>
                <a:lnTo>
                  <a:pt x="60061" y="119958"/>
                </a:lnTo>
                <a:cubicBezTo>
                  <a:pt x="26898" y="119958"/>
                  <a:pt x="0" y="93150"/>
                  <a:pt x="0" y="59897"/>
                </a:cubicBezTo>
                <a:lnTo>
                  <a:pt x="0" y="59897"/>
                </a:lnTo>
                <a:cubicBezTo>
                  <a:pt x="0" y="26931"/>
                  <a:pt x="26898" y="0"/>
                  <a:pt x="60061" y="0"/>
                </a:cubicBezTo>
                <a:lnTo>
                  <a:pt x="60061" y="0"/>
                </a:lnTo>
                <a:cubicBezTo>
                  <a:pt x="93101" y="0"/>
                  <a:pt x="119959" y="26931"/>
                  <a:pt x="119959" y="59897"/>
                </a:cubicBezTo>
              </a:path>
            </a:pathLst>
          </a:custGeom>
          <a:solidFill>
            <a:schemeClr val="accent4"/>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7" name="Google Shape;747;p64"/>
          <p:cNvSpPr/>
          <p:nvPr/>
        </p:nvSpPr>
        <p:spPr>
          <a:xfrm>
            <a:off x="7063191" y="2757901"/>
            <a:ext cx="362700" cy="562200"/>
          </a:xfrm>
          <a:custGeom>
            <a:rect b="b" l="l" r="r" t="t"/>
            <a:pathLst>
              <a:path extrusionOk="0" h="120000" w="120000">
                <a:moveTo>
                  <a:pt x="119820" y="60668"/>
                </a:moveTo>
                <a:lnTo>
                  <a:pt x="119820" y="60668"/>
                </a:lnTo>
                <a:cubicBezTo>
                  <a:pt x="119820" y="80607"/>
                  <a:pt x="115329" y="95440"/>
                  <a:pt x="104910" y="105531"/>
                </a:cubicBezTo>
                <a:lnTo>
                  <a:pt x="104910" y="105531"/>
                </a:lnTo>
                <a:cubicBezTo>
                  <a:pt x="95209" y="115501"/>
                  <a:pt x="80479" y="119878"/>
                  <a:pt x="59820" y="119878"/>
                </a:cubicBezTo>
                <a:lnTo>
                  <a:pt x="59820" y="119878"/>
                </a:lnTo>
                <a:cubicBezTo>
                  <a:pt x="39880" y="119878"/>
                  <a:pt x="25149" y="115501"/>
                  <a:pt x="14730" y="105045"/>
                </a:cubicBezTo>
                <a:lnTo>
                  <a:pt x="14730" y="105045"/>
                </a:lnTo>
                <a:cubicBezTo>
                  <a:pt x="5029" y="95075"/>
                  <a:pt x="0" y="79756"/>
                  <a:pt x="0" y="60668"/>
                </a:cubicBezTo>
                <a:lnTo>
                  <a:pt x="0" y="60668"/>
                </a:lnTo>
                <a:cubicBezTo>
                  <a:pt x="0" y="39635"/>
                  <a:pt x="5029" y="24437"/>
                  <a:pt x="14191" y="15319"/>
                </a:cubicBezTo>
                <a:lnTo>
                  <a:pt x="14191" y="15319"/>
                </a:lnTo>
                <a:cubicBezTo>
                  <a:pt x="24431" y="5227"/>
                  <a:pt x="39161" y="0"/>
                  <a:pt x="59820" y="0"/>
                </a:cubicBezTo>
                <a:lnTo>
                  <a:pt x="59820" y="0"/>
                </a:lnTo>
                <a:cubicBezTo>
                  <a:pt x="79760" y="0"/>
                  <a:pt x="94670" y="5227"/>
                  <a:pt x="104910" y="15683"/>
                </a:cubicBezTo>
                <a:lnTo>
                  <a:pt x="104910" y="15683"/>
                </a:lnTo>
                <a:cubicBezTo>
                  <a:pt x="115329" y="25775"/>
                  <a:pt x="119820" y="40607"/>
                  <a:pt x="119820" y="60668"/>
                </a:cubicBezTo>
                <a:close/>
                <a:moveTo>
                  <a:pt x="35389" y="60668"/>
                </a:moveTo>
                <a:lnTo>
                  <a:pt x="35389" y="60668"/>
                </a:lnTo>
                <a:cubicBezTo>
                  <a:pt x="35389" y="75015"/>
                  <a:pt x="37365" y="84984"/>
                  <a:pt x="41137" y="91185"/>
                </a:cubicBezTo>
                <a:lnTo>
                  <a:pt x="41137" y="91185"/>
                </a:lnTo>
                <a:cubicBezTo>
                  <a:pt x="45089" y="97629"/>
                  <a:pt x="51556" y="100668"/>
                  <a:pt x="59820" y="100668"/>
                </a:cubicBezTo>
                <a:lnTo>
                  <a:pt x="59820" y="100668"/>
                </a:lnTo>
                <a:cubicBezTo>
                  <a:pt x="68263" y="100668"/>
                  <a:pt x="74011" y="97629"/>
                  <a:pt x="77964" y="91185"/>
                </a:cubicBezTo>
                <a:lnTo>
                  <a:pt x="77964" y="91185"/>
                </a:lnTo>
                <a:cubicBezTo>
                  <a:pt x="81736" y="84620"/>
                  <a:pt x="83712" y="74528"/>
                  <a:pt x="83712" y="60668"/>
                </a:cubicBezTo>
                <a:lnTo>
                  <a:pt x="83712" y="60668"/>
                </a:lnTo>
                <a:cubicBezTo>
                  <a:pt x="83712" y="46200"/>
                  <a:pt x="81736" y="36231"/>
                  <a:pt x="77964" y="29665"/>
                </a:cubicBezTo>
                <a:lnTo>
                  <a:pt x="77964" y="29665"/>
                </a:lnTo>
                <a:cubicBezTo>
                  <a:pt x="74011" y="23586"/>
                  <a:pt x="68263" y="20547"/>
                  <a:pt x="59820" y="20547"/>
                </a:cubicBezTo>
                <a:lnTo>
                  <a:pt x="59820" y="20547"/>
                </a:lnTo>
                <a:cubicBezTo>
                  <a:pt x="51556" y="20547"/>
                  <a:pt x="45089" y="23586"/>
                  <a:pt x="41137" y="29665"/>
                </a:cubicBezTo>
                <a:lnTo>
                  <a:pt x="41137" y="29665"/>
                </a:lnTo>
                <a:cubicBezTo>
                  <a:pt x="37365" y="36231"/>
                  <a:pt x="35389" y="46200"/>
                  <a:pt x="35389" y="60668"/>
                </a:cubicBezTo>
                <a:close/>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48" name="Google Shape;748;p64"/>
          <p:cNvSpPr txBox="1"/>
          <p:nvPr/>
        </p:nvSpPr>
        <p:spPr>
          <a:xfrm>
            <a:off x="6481200" y="1373750"/>
            <a:ext cx="21420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b="1" lang="en" sz="1100">
                <a:solidFill>
                  <a:schemeClr val="accent4"/>
                </a:solidFill>
                <a:latin typeface="Titillium Web"/>
                <a:ea typeface="Titillium Web"/>
                <a:cs typeface="Titillium Web"/>
                <a:sym typeface="Titillium Web"/>
              </a:rPr>
              <a:t>Step 4:</a:t>
            </a:r>
            <a:endParaRPr b="1" sz="1100">
              <a:solidFill>
                <a:schemeClr val="accent4"/>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1800"/>
              <a:buFont typeface="Arial"/>
              <a:buNone/>
            </a:pPr>
            <a:r>
              <a:rPr lang="en" sz="1100">
                <a:solidFill>
                  <a:srgbClr val="4E4E4E"/>
                </a:solidFill>
                <a:latin typeface="Titillium Web"/>
                <a:ea typeface="Titillium Web"/>
                <a:cs typeface="Titillium Web"/>
                <a:sym typeface="Titillium Web"/>
              </a:rPr>
              <a:t>Minimum complexity penalty derivation:  geometric complexity penalty mean of simplest tree</a:t>
            </a:r>
            <a:endParaRPr sz="1100">
              <a:latin typeface="Titillium Web"/>
              <a:ea typeface="Titillium Web"/>
              <a:cs typeface="Titillium Web"/>
              <a:sym typeface="Titillium Web"/>
            </a:endParaRPr>
          </a:p>
          <a:p>
            <a:pPr indent="0" lvl="0" marL="0" marR="0" rtl="0" algn="ctr">
              <a:lnSpc>
                <a:spcPct val="100000"/>
              </a:lnSpc>
              <a:spcBef>
                <a:spcPts val="0"/>
              </a:spcBef>
              <a:spcAft>
                <a:spcPts val="0"/>
              </a:spcAft>
              <a:buClr>
                <a:srgbClr val="000000"/>
              </a:buClr>
              <a:buSzPts val="1800"/>
              <a:buFont typeface="Arial"/>
              <a:buNone/>
            </a:pPr>
            <a:r>
              <a:t/>
            </a:r>
            <a:endParaRPr b="1" i="0" sz="1100" u="none" cap="none" strike="noStrike">
              <a:solidFill>
                <a:srgbClr val="4E4E4E"/>
              </a:solidFill>
              <a:latin typeface="Titillium Web"/>
              <a:ea typeface="Titillium Web"/>
              <a:cs typeface="Titillium Web"/>
              <a:sym typeface="Titillium Web"/>
            </a:endParaRPr>
          </a:p>
        </p:txBody>
      </p:sp>
      <p:sp>
        <p:nvSpPr>
          <p:cNvPr id="749" name="Google Shape;749;p64"/>
          <p:cNvSpPr/>
          <p:nvPr/>
        </p:nvSpPr>
        <p:spPr>
          <a:xfrm>
            <a:off x="7480535" y="2737957"/>
            <a:ext cx="432625" cy="603775"/>
          </a:xfrm>
          <a:prstGeom prst="rect">
            <a:avLst/>
          </a:prstGeom>
        </p:spPr>
        <p:txBody>
          <a:bodyPr>
            <a:prstTxWarp prst="textPlain"/>
          </a:bodyPr>
          <a:lstStyle/>
          <a:p>
            <a:pPr lvl="0" algn="ctr"/>
            <a:r>
              <a:rPr b="1" i="0">
                <a:ln cap="flat" cmpd="sng" w="9525">
                  <a:solidFill>
                    <a:srgbClr val="FFFFFF"/>
                  </a:solidFill>
                  <a:prstDash val="solid"/>
                  <a:round/>
                  <a:headEnd len="sm" w="sm" type="none"/>
                  <a:tailEnd len="sm" w="sm" type="none"/>
                </a:ln>
                <a:solidFill>
                  <a:schemeClr val="lt2"/>
                </a:solidFill>
                <a:latin typeface="Nunito"/>
              </a:rPr>
              <a:t>4</a:t>
            </a:r>
          </a:p>
        </p:txBody>
      </p:sp>
      <p:sp>
        <p:nvSpPr>
          <p:cNvPr id="750" name="Google Shape;750;p64"/>
          <p:cNvSpPr/>
          <p:nvPr/>
        </p:nvSpPr>
        <p:spPr>
          <a:xfrm rot="10589382">
            <a:off x="6038328" y="2103392"/>
            <a:ext cx="568366" cy="476408"/>
          </a:xfrm>
          <a:custGeom>
            <a:rect b="b" l="l" r="r" t="t"/>
            <a:pathLst>
              <a:path extrusionOk="0" h="120000" w="120000">
                <a:moveTo>
                  <a:pt x="119932" y="89258"/>
                </a:moveTo>
                <a:lnTo>
                  <a:pt x="17337" y="0"/>
                </a:lnTo>
                <a:lnTo>
                  <a:pt x="17337" y="0"/>
                </a:lnTo>
                <a:cubicBezTo>
                  <a:pt x="12645" y="11178"/>
                  <a:pt x="6798" y="21848"/>
                  <a:pt x="0" y="30910"/>
                </a:cubicBezTo>
                <a:lnTo>
                  <a:pt x="102866" y="119915"/>
                </a:lnTo>
                <a:lnTo>
                  <a:pt x="102866" y="119915"/>
                </a:lnTo>
                <a:cubicBezTo>
                  <a:pt x="107762" y="108990"/>
                  <a:pt x="113609" y="98659"/>
                  <a:pt x="119932" y="89258"/>
                </a:cubicBezTo>
              </a:path>
            </a:pathLst>
          </a:custGeom>
          <a:solidFill>
            <a:srgbClr val="4E4E4E"/>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Nunito"/>
              <a:ea typeface="Nunito"/>
              <a:cs typeface="Nunito"/>
              <a:sym typeface="Nunito"/>
            </a:endParaRPr>
          </a:p>
        </p:txBody>
      </p:sp>
      <p:sp>
        <p:nvSpPr>
          <p:cNvPr id="751" name="Google Shape;751;p64"/>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5"/>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Phase 2: Pruning</a:t>
            </a:r>
            <a:endParaRPr b="1" i="0" sz="3000" u="none" cap="none" strike="noStrike">
              <a:solidFill>
                <a:srgbClr val="2C99B4"/>
              </a:solidFill>
              <a:latin typeface="Montserrat"/>
              <a:ea typeface="Montserrat"/>
              <a:cs typeface="Montserrat"/>
              <a:sym typeface="Montserrat"/>
            </a:endParaRPr>
          </a:p>
        </p:txBody>
      </p:sp>
      <p:pic>
        <p:nvPicPr>
          <p:cNvPr id="757" name="Google Shape;757;p65"/>
          <p:cNvPicPr preferRelativeResize="0"/>
          <p:nvPr/>
        </p:nvPicPr>
        <p:blipFill rotWithShape="1">
          <a:blip r:embed="rId3">
            <a:alphaModFix/>
          </a:blip>
          <a:srcRect b="4610" l="4323" r="10902" t="2814"/>
          <a:stretch/>
        </p:blipFill>
        <p:spPr>
          <a:xfrm>
            <a:off x="4794402" y="1610498"/>
            <a:ext cx="3990485" cy="2548125"/>
          </a:xfrm>
          <a:prstGeom prst="rect">
            <a:avLst/>
          </a:prstGeom>
          <a:noFill/>
          <a:ln cap="flat" cmpd="sng" w="12700">
            <a:solidFill>
              <a:srgbClr val="1C4587"/>
            </a:solidFill>
            <a:prstDash val="solid"/>
            <a:miter lim="8000"/>
            <a:headEnd len="sm" w="sm" type="none"/>
            <a:tailEnd len="sm" w="sm" type="none"/>
          </a:ln>
        </p:spPr>
      </p:pic>
      <p:pic>
        <p:nvPicPr>
          <p:cNvPr id="758" name="Google Shape;758;p65"/>
          <p:cNvPicPr preferRelativeResize="0"/>
          <p:nvPr/>
        </p:nvPicPr>
        <p:blipFill rotWithShape="1">
          <a:blip r:embed="rId4">
            <a:alphaModFix/>
          </a:blip>
          <a:srcRect b="4244" l="5987" r="7492" t="2671"/>
          <a:stretch/>
        </p:blipFill>
        <p:spPr>
          <a:xfrm>
            <a:off x="382638" y="1610500"/>
            <a:ext cx="3990475" cy="2548125"/>
          </a:xfrm>
          <a:prstGeom prst="rect">
            <a:avLst/>
          </a:prstGeom>
          <a:noFill/>
          <a:ln cap="flat" cmpd="sng" w="12700">
            <a:solidFill>
              <a:srgbClr val="1C4587"/>
            </a:solidFill>
            <a:prstDash val="solid"/>
            <a:miter lim="8000"/>
            <a:headEnd len="sm" w="sm" type="none"/>
            <a:tailEnd len="sm" w="sm" type="none"/>
          </a:ln>
        </p:spPr>
      </p:pic>
      <p:sp>
        <p:nvSpPr>
          <p:cNvPr id="759" name="Google Shape;759;p65"/>
          <p:cNvSpPr txBox="1"/>
          <p:nvPr/>
        </p:nvSpPr>
        <p:spPr>
          <a:xfrm>
            <a:off x="1719525" y="1288781"/>
            <a:ext cx="1316700" cy="22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1700">
                <a:solidFill>
                  <a:srgbClr val="4E4E4E"/>
                </a:solidFill>
                <a:latin typeface="Titillium Web"/>
                <a:ea typeface="Titillium Web"/>
                <a:cs typeface="Titillium Web"/>
                <a:sym typeface="Titillium Web"/>
              </a:rPr>
              <a:t>Before:</a:t>
            </a:r>
            <a:endParaRPr b="1" i="0" sz="1900" u="none" cap="none" strike="noStrike">
              <a:solidFill>
                <a:srgbClr val="4E4E4E"/>
              </a:solidFill>
              <a:latin typeface="Titillium Web"/>
              <a:ea typeface="Titillium Web"/>
              <a:cs typeface="Titillium Web"/>
              <a:sym typeface="Titillium Web"/>
            </a:endParaRPr>
          </a:p>
        </p:txBody>
      </p:sp>
      <p:sp>
        <p:nvSpPr>
          <p:cNvPr id="760" name="Google Shape;760;p65"/>
          <p:cNvSpPr txBox="1"/>
          <p:nvPr/>
        </p:nvSpPr>
        <p:spPr>
          <a:xfrm>
            <a:off x="5809188" y="1288781"/>
            <a:ext cx="1316700" cy="22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1700">
                <a:solidFill>
                  <a:srgbClr val="4E4E4E"/>
                </a:solidFill>
                <a:latin typeface="Titillium Web"/>
                <a:ea typeface="Titillium Web"/>
                <a:cs typeface="Titillium Web"/>
                <a:sym typeface="Titillium Web"/>
              </a:rPr>
              <a:t>After</a:t>
            </a:r>
            <a:r>
              <a:rPr lang="en" sz="1700">
                <a:solidFill>
                  <a:srgbClr val="4E4E4E"/>
                </a:solidFill>
                <a:latin typeface="Titillium Web"/>
                <a:ea typeface="Titillium Web"/>
                <a:cs typeface="Titillium Web"/>
                <a:sym typeface="Titillium Web"/>
              </a:rPr>
              <a:t>:</a:t>
            </a:r>
            <a:endParaRPr b="1" i="0" sz="1900" u="none" cap="none" strike="noStrike">
              <a:solidFill>
                <a:srgbClr val="4E4E4E"/>
              </a:solidFill>
              <a:latin typeface="Titillium Web"/>
              <a:ea typeface="Titillium Web"/>
              <a:cs typeface="Titillium Web"/>
              <a:sym typeface="Titillium Web"/>
            </a:endParaRPr>
          </a:p>
        </p:txBody>
      </p:sp>
      <p:sp>
        <p:nvSpPr>
          <p:cNvPr id="761" name="Google Shape;761;p65"/>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6"/>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CART Prediction Results</a:t>
            </a:r>
            <a:endParaRPr b="1" i="0" sz="3000" u="none" cap="none" strike="noStrike">
              <a:solidFill>
                <a:srgbClr val="2C99B4"/>
              </a:solidFill>
              <a:latin typeface="Montserrat"/>
              <a:ea typeface="Montserrat"/>
              <a:cs typeface="Montserrat"/>
              <a:sym typeface="Montserrat"/>
            </a:endParaRPr>
          </a:p>
        </p:txBody>
      </p:sp>
      <p:graphicFrame>
        <p:nvGraphicFramePr>
          <p:cNvPr id="767" name="Google Shape;767;p66"/>
          <p:cNvGraphicFramePr/>
          <p:nvPr/>
        </p:nvGraphicFramePr>
        <p:xfrm>
          <a:off x="1536563" y="1936200"/>
          <a:ext cx="3000000" cy="3000000"/>
        </p:xfrm>
        <a:graphic>
          <a:graphicData uri="http://schemas.openxmlformats.org/drawingml/2006/table">
            <a:tbl>
              <a:tblPr>
                <a:noFill/>
                <a:tableStyleId>{16B98283-C77B-4489-90EF-A687ABDE0683}</a:tableStyleId>
              </a:tblPr>
              <a:tblGrid>
                <a:gridCol w="1409700"/>
                <a:gridCol w="2000250"/>
                <a:gridCol w="2533650"/>
              </a:tblGrid>
              <a:tr h="260975">
                <a:tc>
                  <a:txBody>
                    <a:bodyPr/>
                    <a:lstStyle/>
                    <a:p>
                      <a:pPr indent="0" lvl="0" marL="0" rtl="0" algn="ctr">
                        <a:lnSpc>
                          <a:spcPct val="115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solidFill>
                      <a:srgbClr val="0C2E3A"/>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Retained (Negative)</a:t>
                      </a:r>
                      <a:endParaRPr sz="1200">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Exit (Positive)</a:t>
                      </a:r>
                      <a:endParaRPr sz="1200">
                        <a:latin typeface="Times New Roman"/>
                        <a:ea typeface="Times New Roman"/>
                        <a:cs typeface="Times New Roman"/>
                        <a:sym typeface="Times New Roman"/>
                      </a:endParaRPr>
                    </a:p>
                  </a:txBody>
                  <a:tcPr marT="63500" marB="63500" marR="63500" marL="63500">
                    <a:solidFill>
                      <a:srgbClr val="6D9EEB"/>
                    </a:solidFill>
                  </a:tcPr>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Retained (Negative)</a:t>
                      </a:r>
                      <a:endParaRPr sz="1200">
                        <a:latin typeface="Times New Roman"/>
                        <a:ea typeface="Times New Roman"/>
                        <a:cs typeface="Times New Roman"/>
                        <a:sym typeface="Times New Roman"/>
                      </a:endParaRPr>
                    </a:p>
                  </a:txBody>
                  <a:tcPr marT="63500" marB="63500" marR="63500" marL="63500">
                    <a:solidFill>
                      <a:srgbClr val="78E0E6"/>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7865 (78.67%)</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96 (0.96%)</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Exit (Positive)</a:t>
                      </a:r>
                      <a:endParaRPr sz="1200">
                        <a:latin typeface="Times New Roman"/>
                        <a:ea typeface="Times New Roman"/>
                        <a:cs typeface="Times New Roman"/>
                        <a:sym typeface="Times New Roman"/>
                      </a:endParaRPr>
                    </a:p>
                  </a:txBody>
                  <a:tcPr marT="63500" marB="63500" marR="63500" marL="63500">
                    <a:solidFill>
                      <a:srgbClr val="78E0E6"/>
                    </a:solidFill>
                  </a:tcPr>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203 (2.03%)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1833 (18.34)</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768" name="Google Shape;768;p66"/>
          <p:cNvSpPr txBox="1"/>
          <p:nvPr/>
        </p:nvSpPr>
        <p:spPr>
          <a:xfrm>
            <a:off x="3857012" y="1502250"/>
            <a:ext cx="1839600" cy="394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b="1" lang="en" sz="1800">
                <a:solidFill>
                  <a:srgbClr val="4E4E4E"/>
                </a:solidFill>
                <a:latin typeface="Titillium Web"/>
                <a:ea typeface="Titillium Web"/>
                <a:cs typeface="Titillium Web"/>
                <a:sym typeface="Titillium Web"/>
              </a:rPr>
              <a:t>Predicted Values</a:t>
            </a:r>
            <a:endParaRPr b="1" sz="1800">
              <a:solidFill>
                <a:srgbClr val="4E4E4E"/>
              </a:solidFill>
              <a:latin typeface="Titillium Web"/>
              <a:ea typeface="Titillium Web"/>
              <a:cs typeface="Titillium Web"/>
              <a:sym typeface="Titillium Web"/>
            </a:endParaRPr>
          </a:p>
        </p:txBody>
      </p:sp>
      <p:sp>
        <p:nvSpPr>
          <p:cNvPr id="769" name="Google Shape;769;p66"/>
          <p:cNvSpPr txBox="1"/>
          <p:nvPr/>
        </p:nvSpPr>
        <p:spPr>
          <a:xfrm>
            <a:off x="480238" y="2320350"/>
            <a:ext cx="909600" cy="625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b="1" lang="en" sz="1800">
                <a:solidFill>
                  <a:srgbClr val="4E4E4E"/>
                </a:solidFill>
                <a:latin typeface="Titillium Web"/>
                <a:ea typeface="Titillium Web"/>
                <a:cs typeface="Titillium Web"/>
                <a:sym typeface="Titillium Web"/>
              </a:rPr>
              <a:t>Actual</a:t>
            </a:r>
            <a:r>
              <a:rPr b="1" lang="en" sz="1800">
                <a:solidFill>
                  <a:srgbClr val="4E4E4E"/>
                </a:solidFill>
                <a:latin typeface="Titillium Web"/>
                <a:ea typeface="Titillium Web"/>
                <a:cs typeface="Titillium Web"/>
                <a:sym typeface="Titillium Web"/>
              </a:rPr>
              <a:t> </a:t>
            </a:r>
            <a:endParaRPr b="1" sz="18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b="1" lang="en" sz="1800">
                <a:solidFill>
                  <a:srgbClr val="4E4E4E"/>
                </a:solidFill>
                <a:latin typeface="Titillium Web"/>
                <a:ea typeface="Titillium Web"/>
                <a:cs typeface="Titillium Web"/>
                <a:sym typeface="Titillium Web"/>
              </a:rPr>
              <a:t>Values</a:t>
            </a:r>
            <a:endParaRPr b="1" sz="1800">
              <a:solidFill>
                <a:srgbClr val="4E4E4E"/>
              </a:solidFill>
              <a:latin typeface="Titillium Web"/>
              <a:ea typeface="Titillium Web"/>
              <a:cs typeface="Titillium Web"/>
              <a:sym typeface="Titillium Web"/>
            </a:endParaRPr>
          </a:p>
        </p:txBody>
      </p:sp>
      <p:sp>
        <p:nvSpPr>
          <p:cNvPr id="770" name="Google Shape;770;p66"/>
          <p:cNvSpPr txBox="1"/>
          <p:nvPr/>
        </p:nvSpPr>
        <p:spPr>
          <a:xfrm>
            <a:off x="2378525" y="3234325"/>
            <a:ext cx="4259700" cy="6864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b="1" lang="en" sz="1200">
                <a:solidFill>
                  <a:srgbClr val="4E4E4E"/>
                </a:solidFill>
                <a:latin typeface="Titillium Web"/>
                <a:ea typeface="Titillium Web"/>
                <a:cs typeface="Titillium Web"/>
                <a:sym typeface="Titillium Web"/>
              </a:rPr>
              <a:t>Accuracy: 97.0%	Type I Error: 1.21%          Type II Error: 9.97%</a:t>
            </a:r>
            <a:endParaRPr b="1" sz="1200">
              <a:solidFill>
                <a:srgbClr val="4E4E4E"/>
              </a:solidFill>
              <a:latin typeface="Titillium Web"/>
              <a:ea typeface="Titillium Web"/>
              <a:cs typeface="Titillium Web"/>
              <a:sym typeface="Titillium Web"/>
            </a:endParaRPr>
          </a:p>
        </p:txBody>
      </p:sp>
      <p:sp>
        <p:nvSpPr>
          <p:cNvPr id="771" name="Google Shape;771;p66"/>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7"/>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lang="en">
                <a:solidFill>
                  <a:srgbClr val="666666"/>
                </a:solidFill>
                <a:latin typeface="Montserrat"/>
                <a:ea typeface="Montserrat"/>
                <a:cs typeface="Montserrat"/>
                <a:sym typeface="Montserrat"/>
              </a:rPr>
              <a:t>THE MODEL</a:t>
            </a:r>
            <a:br>
              <a:rPr b="1" i="0" lang="en" sz="3800" u="none" cap="none" strike="noStrike">
                <a:solidFill>
                  <a:srgbClr val="2C99B4"/>
                </a:solidFill>
                <a:latin typeface="Montserrat"/>
                <a:ea typeface="Montserrat"/>
                <a:cs typeface="Montserrat"/>
                <a:sym typeface="Montserrat"/>
              </a:rPr>
            </a:br>
            <a:r>
              <a:rPr b="1" lang="en" sz="3800">
                <a:solidFill>
                  <a:srgbClr val="2C99B4"/>
                </a:solidFill>
                <a:latin typeface="Montserrat"/>
                <a:ea typeface="Montserrat"/>
                <a:cs typeface="Montserrat"/>
                <a:sym typeface="Montserrat"/>
              </a:rPr>
              <a:t>EVALUATION</a:t>
            </a:r>
            <a:endParaRPr b="1" i="0" sz="3800" u="none" cap="none" strike="noStrike">
              <a:solidFill>
                <a:srgbClr val="2C99B4"/>
              </a:solidFill>
              <a:latin typeface="Montserrat"/>
              <a:ea typeface="Montserrat"/>
              <a:cs typeface="Montserrat"/>
              <a:sym typeface="Montserrat"/>
            </a:endParaRPr>
          </a:p>
        </p:txBody>
      </p:sp>
      <p:sp>
        <p:nvSpPr>
          <p:cNvPr id="777" name="Google Shape;777;p67"/>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778" name="Google Shape;778;p67"/>
          <p:cNvGrpSpPr/>
          <p:nvPr/>
        </p:nvGrpSpPr>
        <p:grpSpPr>
          <a:xfrm>
            <a:off x="6468666" y="1590793"/>
            <a:ext cx="2438964" cy="1200896"/>
            <a:chOff x="10263392" y="3506605"/>
            <a:chExt cx="3873831" cy="1908001"/>
          </a:xfrm>
        </p:grpSpPr>
        <p:sp>
          <p:nvSpPr>
            <p:cNvPr id="779" name="Google Shape;779;p67"/>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0" name="Google Shape;780;p67"/>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1" name="Google Shape;781;p67"/>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2" name="Google Shape;782;p67"/>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3" name="Google Shape;783;p67"/>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4" name="Google Shape;784;p67"/>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5" name="Google Shape;785;p67"/>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6" name="Google Shape;786;p67"/>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7" name="Google Shape;787;p67"/>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8" name="Google Shape;788;p67"/>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89" name="Google Shape;789;p67"/>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0" name="Google Shape;790;p67"/>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1" name="Google Shape;791;p67"/>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2" name="Google Shape;792;p67"/>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3" name="Google Shape;793;p67"/>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4" name="Google Shape;794;p67"/>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5" name="Google Shape;795;p67"/>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6" name="Google Shape;796;p67"/>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797" name="Google Shape;797;p67"/>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798" name="Google Shape;798;p67"/>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799" name="Google Shape;799;p67"/>
          <p:cNvGrpSpPr/>
          <p:nvPr/>
        </p:nvGrpSpPr>
        <p:grpSpPr>
          <a:xfrm>
            <a:off x="6435178" y="1554044"/>
            <a:ext cx="2507274" cy="1171424"/>
            <a:chOff x="17155900" y="4144117"/>
            <a:chExt cx="6684281" cy="3123796"/>
          </a:xfrm>
        </p:grpSpPr>
        <p:sp>
          <p:nvSpPr>
            <p:cNvPr id="800" name="Google Shape;800;p67"/>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1" name="Google Shape;801;p67"/>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2" name="Google Shape;802;p67"/>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3" name="Google Shape;803;p67"/>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4" name="Google Shape;804;p67"/>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5" name="Google Shape;805;p67"/>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6" name="Google Shape;806;p67"/>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7" name="Google Shape;807;p67"/>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08" name="Google Shape;808;p67"/>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8"/>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Model Selection &amp; Evaluation</a:t>
            </a:r>
            <a:endParaRPr b="1" i="0" sz="3000" u="none" cap="none" strike="noStrike">
              <a:solidFill>
                <a:schemeClr val="dk1"/>
              </a:solidFill>
              <a:latin typeface="Montserrat"/>
              <a:ea typeface="Montserrat"/>
              <a:cs typeface="Montserrat"/>
              <a:sym typeface="Montserrat"/>
            </a:endParaRPr>
          </a:p>
        </p:txBody>
      </p:sp>
      <p:pic>
        <p:nvPicPr>
          <p:cNvPr id="814" name="Google Shape;814;p68"/>
          <p:cNvPicPr preferRelativeResize="0"/>
          <p:nvPr/>
        </p:nvPicPr>
        <p:blipFill>
          <a:blip r:embed="rId3">
            <a:alphaModFix/>
          </a:blip>
          <a:stretch>
            <a:fillRect/>
          </a:stretch>
        </p:blipFill>
        <p:spPr>
          <a:xfrm>
            <a:off x="152400" y="1114078"/>
            <a:ext cx="685800" cy="942975"/>
          </a:xfrm>
          <a:prstGeom prst="rect">
            <a:avLst/>
          </a:prstGeom>
          <a:noFill/>
          <a:ln>
            <a:noFill/>
          </a:ln>
        </p:spPr>
      </p:pic>
      <p:pic>
        <p:nvPicPr>
          <p:cNvPr id="815" name="Google Shape;815;p68"/>
          <p:cNvPicPr preferRelativeResize="0"/>
          <p:nvPr/>
        </p:nvPicPr>
        <p:blipFill>
          <a:blip r:embed="rId4">
            <a:alphaModFix/>
          </a:blip>
          <a:stretch>
            <a:fillRect/>
          </a:stretch>
        </p:blipFill>
        <p:spPr>
          <a:xfrm>
            <a:off x="1773875" y="1244625"/>
            <a:ext cx="2081574" cy="2152575"/>
          </a:xfrm>
          <a:prstGeom prst="rect">
            <a:avLst/>
          </a:prstGeom>
          <a:noFill/>
          <a:ln>
            <a:noFill/>
          </a:ln>
        </p:spPr>
      </p:pic>
      <p:pic>
        <p:nvPicPr>
          <p:cNvPr id="816" name="Google Shape;816;p68"/>
          <p:cNvPicPr preferRelativeResize="0"/>
          <p:nvPr/>
        </p:nvPicPr>
        <p:blipFill>
          <a:blip r:embed="rId5">
            <a:alphaModFix/>
          </a:blip>
          <a:stretch>
            <a:fillRect/>
          </a:stretch>
        </p:blipFill>
        <p:spPr>
          <a:xfrm>
            <a:off x="5304625" y="1280125"/>
            <a:ext cx="2081574" cy="2081574"/>
          </a:xfrm>
          <a:prstGeom prst="rect">
            <a:avLst/>
          </a:prstGeom>
          <a:noFill/>
          <a:ln>
            <a:noFill/>
          </a:ln>
        </p:spPr>
      </p:pic>
      <p:sp>
        <p:nvSpPr>
          <p:cNvPr id="817" name="Google Shape;817;p68"/>
          <p:cNvSpPr txBox="1"/>
          <p:nvPr/>
        </p:nvSpPr>
        <p:spPr>
          <a:xfrm>
            <a:off x="2064063" y="3439600"/>
            <a:ext cx="15012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2800">
                <a:solidFill>
                  <a:srgbClr val="4E4E4E"/>
                </a:solidFill>
                <a:latin typeface="Titillium Web"/>
                <a:ea typeface="Titillium Web"/>
                <a:cs typeface="Titillium Web"/>
                <a:sym typeface="Titillium Web"/>
              </a:rPr>
              <a:t>CART</a:t>
            </a:r>
            <a:endParaRPr b="1" i="0" sz="3000" u="none" cap="none" strike="noStrike">
              <a:solidFill>
                <a:srgbClr val="4E4E4E"/>
              </a:solidFill>
              <a:latin typeface="Titillium Web"/>
              <a:ea typeface="Titillium Web"/>
              <a:cs typeface="Titillium Web"/>
              <a:sym typeface="Titillium Web"/>
            </a:endParaRPr>
          </a:p>
        </p:txBody>
      </p:sp>
      <p:sp>
        <p:nvSpPr>
          <p:cNvPr id="818" name="Google Shape;818;p68"/>
          <p:cNvSpPr txBox="1"/>
          <p:nvPr/>
        </p:nvSpPr>
        <p:spPr>
          <a:xfrm>
            <a:off x="4439512" y="3487575"/>
            <a:ext cx="3811800" cy="686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2800">
                <a:solidFill>
                  <a:srgbClr val="4E4E4E"/>
                </a:solidFill>
                <a:latin typeface="Titillium Web"/>
                <a:ea typeface="Titillium Web"/>
                <a:cs typeface="Titillium Web"/>
                <a:sym typeface="Titillium Web"/>
              </a:rPr>
              <a:t>Logistic Regression</a:t>
            </a:r>
            <a:endParaRPr b="1" i="0" sz="3000" u="none" cap="none" strike="noStrike">
              <a:solidFill>
                <a:srgbClr val="4E4E4E"/>
              </a:solidFill>
              <a:latin typeface="Titillium Web"/>
              <a:ea typeface="Titillium Web"/>
              <a:cs typeface="Titillium Web"/>
              <a:sym typeface="Titillium Web"/>
            </a:endParaRPr>
          </a:p>
        </p:txBody>
      </p:sp>
      <p:sp>
        <p:nvSpPr>
          <p:cNvPr id="819" name="Google Shape;819;p68"/>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69"/>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Model Selection &amp; Evaluation</a:t>
            </a:r>
            <a:endParaRPr b="1" i="0" sz="3000" u="none" cap="none" strike="noStrike">
              <a:solidFill>
                <a:schemeClr val="dk1"/>
              </a:solidFill>
              <a:latin typeface="Montserrat"/>
              <a:ea typeface="Montserrat"/>
              <a:cs typeface="Montserrat"/>
              <a:sym typeface="Montserrat"/>
            </a:endParaRPr>
          </a:p>
        </p:txBody>
      </p:sp>
      <p:pic>
        <p:nvPicPr>
          <p:cNvPr id="825" name="Google Shape;825;p69"/>
          <p:cNvPicPr preferRelativeResize="0"/>
          <p:nvPr/>
        </p:nvPicPr>
        <p:blipFill>
          <a:blip r:embed="rId3">
            <a:alphaModFix/>
          </a:blip>
          <a:stretch>
            <a:fillRect/>
          </a:stretch>
        </p:blipFill>
        <p:spPr>
          <a:xfrm>
            <a:off x="152400" y="1114078"/>
            <a:ext cx="685800" cy="942975"/>
          </a:xfrm>
          <a:prstGeom prst="rect">
            <a:avLst/>
          </a:prstGeom>
          <a:noFill/>
          <a:ln>
            <a:noFill/>
          </a:ln>
        </p:spPr>
      </p:pic>
      <p:pic>
        <p:nvPicPr>
          <p:cNvPr id="826" name="Google Shape;826;p69"/>
          <p:cNvPicPr preferRelativeResize="0"/>
          <p:nvPr/>
        </p:nvPicPr>
        <p:blipFill>
          <a:blip r:embed="rId4">
            <a:alphaModFix amt="50000"/>
          </a:blip>
          <a:stretch>
            <a:fillRect/>
          </a:stretch>
        </p:blipFill>
        <p:spPr>
          <a:xfrm>
            <a:off x="1558047" y="1230954"/>
            <a:ext cx="685801" cy="709209"/>
          </a:xfrm>
          <a:prstGeom prst="rect">
            <a:avLst/>
          </a:prstGeom>
          <a:noFill/>
          <a:ln>
            <a:noFill/>
          </a:ln>
        </p:spPr>
      </p:pic>
      <p:pic>
        <p:nvPicPr>
          <p:cNvPr id="827" name="Google Shape;827;p69"/>
          <p:cNvPicPr preferRelativeResize="0"/>
          <p:nvPr/>
        </p:nvPicPr>
        <p:blipFill>
          <a:blip r:embed="rId5">
            <a:alphaModFix amt="50000"/>
          </a:blip>
          <a:stretch>
            <a:fillRect/>
          </a:stretch>
        </p:blipFill>
        <p:spPr>
          <a:xfrm>
            <a:off x="5378700" y="1230950"/>
            <a:ext cx="709199" cy="709201"/>
          </a:xfrm>
          <a:prstGeom prst="rect">
            <a:avLst/>
          </a:prstGeom>
          <a:noFill/>
          <a:ln>
            <a:noFill/>
          </a:ln>
        </p:spPr>
      </p:pic>
      <p:sp>
        <p:nvSpPr>
          <p:cNvPr id="828" name="Google Shape;828;p69"/>
          <p:cNvSpPr txBox="1"/>
          <p:nvPr/>
        </p:nvSpPr>
        <p:spPr>
          <a:xfrm>
            <a:off x="2243850" y="1490900"/>
            <a:ext cx="868800" cy="3288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4E4E4E"/>
                </a:solidFill>
                <a:latin typeface="Titillium Web"/>
                <a:ea typeface="Titillium Web"/>
                <a:cs typeface="Titillium Web"/>
                <a:sym typeface="Titillium Web"/>
              </a:rPr>
              <a:t>CART</a:t>
            </a:r>
            <a:endParaRPr b="1" i="0" sz="2000" u="none" cap="none" strike="noStrike">
              <a:solidFill>
                <a:srgbClr val="4E4E4E"/>
              </a:solidFill>
              <a:latin typeface="Titillium Web"/>
              <a:ea typeface="Titillium Web"/>
              <a:cs typeface="Titillium Web"/>
              <a:sym typeface="Titillium Web"/>
            </a:endParaRPr>
          </a:p>
        </p:txBody>
      </p:sp>
      <p:sp>
        <p:nvSpPr>
          <p:cNvPr id="829" name="Google Shape;829;p69"/>
          <p:cNvSpPr txBox="1"/>
          <p:nvPr/>
        </p:nvSpPr>
        <p:spPr>
          <a:xfrm>
            <a:off x="6206200" y="1370438"/>
            <a:ext cx="1200000" cy="5697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4E4E4E"/>
                </a:solidFill>
                <a:latin typeface="Titillium Web"/>
                <a:ea typeface="Titillium Web"/>
                <a:cs typeface="Titillium Web"/>
                <a:sym typeface="Titillium Web"/>
              </a:rPr>
              <a:t>Logistic Regression</a:t>
            </a:r>
            <a:endParaRPr b="1" i="0" sz="1800" u="none" cap="none" strike="noStrike">
              <a:solidFill>
                <a:srgbClr val="4E4E4E"/>
              </a:solidFill>
              <a:latin typeface="Titillium Web"/>
              <a:ea typeface="Titillium Web"/>
              <a:cs typeface="Titillium Web"/>
              <a:sym typeface="Titillium Web"/>
            </a:endParaRPr>
          </a:p>
        </p:txBody>
      </p:sp>
      <p:sp>
        <p:nvSpPr>
          <p:cNvPr id="830" name="Google Shape;830;p69"/>
          <p:cNvSpPr txBox="1"/>
          <p:nvPr/>
        </p:nvSpPr>
        <p:spPr>
          <a:xfrm>
            <a:off x="1221525" y="2209425"/>
            <a:ext cx="2111100" cy="19821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Accuracy Rate: </a:t>
            </a:r>
            <a:r>
              <a:rPr b="1" lang="en" sz="1600">
                <a:latin typeface="Titillium Web"/>
                <a:ea typeface="Titillium Web"/>
                <a:cs typeface="Titillium Web"/>
                <a:sym typeface="Titillium Web"/>
              </a:rPr>
              <a:t>97.0%</a:t>
            </a:r>
            <a:endParaRPr b="1"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Error Rate: 3.00% </a:t>
            </a:r>
            <a:br>
              <a:rPr lang="en" sz="1600">
                <a:latin typeface="Titillium Web"/>
                <a:ea typeface="Titillium Web"/>
                <a:cs typeface="Titillium Web"/>
                <a:sym typeface="Titillium Web"/>
              </a:rPr>
            </a:b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Type I Error: 1.21%</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Type II Error: </a:t>
            </a:r>
            <a:r>
              <a:rPr b="1" lang="en" sz="1600">
                <a:latin typeface="Titillium Web"/>
                <a:ea typeface="Titillium Web"/>
                <a:cs typeface="Titillium Web"/>
                <a:sym typeface="Titillium Web"/>
              </a:rPr>
              <a:t>9.97%</a:t>
            </a:r>
            <a:endParaRPr b="1" sz="1600">
              <a:latin typeface="Titillium Web"/>
              <a:ea typeface="Titillium Web"/>
              <a:cs typeface="Titillium Web"/>
              <a:sym typeface="Titillium Web"/>
            </a:endParaRPr>
          </a:p>
        </p:txBody>
      </p:sp>
      <p:sp>
        <p:nvSpPr>
          <p:cNvPr id="831" name="Google Shape;831;p69"/>
          <p:cNvSpPr txBox="1"/>
          <p:nvPr/>
        </p:nvSpPr>
        <p:spPr>
          <a:xfrm>
            <a:off x="5378700" y="2209425"/>
            <a:ext cx="2111100" cy="19821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Accuracy Rate: 95.6%</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Error Rate: 4.40% </a:t>
            </a:r>
            <a:br>
              <a:rPr lang="en" sz="1600">
                <a:latin typeface="Titillium Web"/>
                <a:ea typeface="Titillium Web"/>
                <a:cs typeface="Titillium Web"/>
                <a:sym typeface="Titillium Web"/>
              </a:rPr>
            </a:b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Type I Error: 2.05%</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600">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600">
                <a:latin typeface="Titillium Web"/>
                <a:ea typeface="Titillium Web"/>
                <a:cs typeface="Titillium Web"/>
                <a:sym typeface="Titillium Web"/>
              </a:rPr>
              <a:t>Type II Error: 13.8%</a:t>
            </a:r>
            <a:endParaRPr sz="1600">
              <a:latin typeface="Titillium Web"/>
              <a:ea typeface="Titillium Web"/>
              <a:cs typeface="Titillium Web"/>
              <a:sym typeface="Titillium Web"/>
            </a:endParaRPr>
          </a:p>
        </p:txBody>
      </p:sp>
      <p:sp>
        <p:nvSpPr>
          <p:cNvPr id="832" name="Google Shape;832;p69"/>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70"/>
          <p:cNvPicPr preferRelativeResize="0"/>
          <p:nvPr/>
        </p:nvPicPr>
        <p:blipFill rotWithShape="1">
          <a:blip r:embed="rId3">
            <a:alphaModFix amt="50000"/>
          </a:blip>
          <a:srcRect b="0" l="16000" r="15299" t="0"/>
          <a:stretch/>
        </p:blipFill>
        <p:spPr>
          <a:xfrm>
            <a:off x="4757950" y="939625"/>
            <a:ext cx="884507" cy="942975"/>
          </a:xfrm>
          <a:prstGeom prst="rect">
            <a:avLst/>
          </a:prstGeom>
          <a:noFill/>
          <a:ln>
            <a:noFill/>
          </a:ln>
        </p:spPr>
      </p:pic>
      <p:sp>
        <p:nvSpPr>
          <p:cNvPr id="838" name="Google Shape;838;p70"/>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Model Selection &amp; Evaluation</a:t>
            </a:r>
            <a:endParaRPr b="1" i="0" sz="3000" u="none" cap="none" strike="noStrike">
              <a:solidFill>
                <a:schemeClr val="dk1"/>
              </a:solidFill>
              <a:latin typeface="Montserrat"/>
              <a:ea typeface="Montserrat"/>
              <a:cs typeface="Montserrat"/>
              <a:sym typeface="Montserrat"/>
            </a:endParaRPr>
          </a:p>
        </p:txBody>
      </p:sp>
      <p:sp>
        <p:nvSpPr>
          <p:cNvPr id="839" name="Google Shape;839;p70"/>
          <p:cNvSpPr txBox="1"/>
          <p:nvPr/>
        </p:nvSpPr>
        <p:spPr>
          <a:xfrm>
            <a:off x="4131450" y="1403575"/>
            <a:ext cx="1200000" cy="267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4E4E4E"/>
                </a:solidFill>
                <a:latin typeface="Titillium Web"/>
                <a:ea typeface="Titillium Web"/>
                <a:cs typeface="Titillium Web"/>
                <a:sym typeface="Titillium Web"/>
              </a:rPr>
              <a:t>CART</a:t>
            </a:r>
            <a:endParaRPr b="1" i="0" sz="1800" u="none" cap="none" strike="noStrike">
              <a:solidFill>
                <a:srgbClr val="4E4E4E"/>
              </a:solidFill>
              <a:latin typeface="Titillium Web"/>
              <a:ea typeface="Titillium Web"/>
              <a:cs typeface="Titillium Web"/>
              <a:sym typeface="Titillium Web"/>
            </a:endParaRPr>
          </a:p>
        </p:txBody>
      </p:sp>
      <p:pic>
        <p:nvPicPr>
          <p:cNvPr id="840" name="Google Shape;840;p70"/>
          <p:cNvPicPr preferRelativeResize="0"/>
          <p:nvPr/>
        </p:nvPicPr>
        <p:blipFill>
          <a:blip r:embed="rId4">
            <a:alphaModFix/>
          </a:blip>
          <a:stretch>
            <a:fillRect/>
          </a:stretch>
        </p:blipFill>
        <p:spPr>
          <a:xfrm>
            <a:off x="5959112" y="3438424"/>
            <a:ext cx="1885926" cy="627926"/>
          </a:xfrm>
          <a:prstGeom prst="rect">
            <a:avLst/>
          </a:prstGeom>
          <a:noFill/>
          <a:ln>
            <a:noFill/>
          </a:ln>
        </p:spPr>
      </p:pic>
      <p:pic>
        <p:nvPicPr>
          <p:cNvPr id="841" name="Google Shape;841;p70"/>
          <p:cNvPicPr preferRelativeResize="0"/>
          <p:nvPr/>
        </p:nvPicPr>
        <p:blipFill>
          <a:blip r:embed="rId5">
            <a:alphaModFix/>
          </a:blip>
          <a:stretch>
            <a:fillRect/>
          </a:stretch>
        </p:blipFill>
        <p:spPr>
          <a:xfrm>
            <a:off x="1597573" y="3374125"/>
            <a:ext cx="1726477" cy="863249"/>
          </a:xfrm>
          <a:prstGeom prst="rect">
            <a:avLst/>
          </a:prstGeom>
          <a:noFill/>
          <a:ln>
            <a:noFill/>
          </a:ln>
        </p:spPr>
      </p:pic>
      <p:sp>
        <p:nvSpPr>
          <p:cNvPr id="842" name="Google Shape;842;p70"/>
          <p:cNvSpPr txBox="1"/>
          <p:nvPr/>
        </p:nvSpPr>
        <p:spPr>
          <a:xfrm>
            <a:off x="5561213" y="4066350"/>
            <a:ext cx="2529300" cy="364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2C99B4"/>
                </a:solidFill>
                <a:latin typeface="Titillium Web"/>
                <a:ea typeface="Titillium Web"/>
                <a:cs typeface="Titillium Web"/>
                <a:sym typeface="Titillium Web"/>
              </a:rPr>
              <a:t>Customer Churn Factors</a:t>
            </a:r>
            <a:endParaRPr b="1" i="0" sz="1800" u="none" cap="none" strike="noStrike">
              <a:solidFill>
                <a:srgbClr val="2C99B4"/>
              </a:solidFill>
              <a:latin typeface="Titillium Web"/>
              <a:ea typeface="Titillium Web"/>
              <a:cs typeface="Titillium Web"/>
              <a:sym typeface="Titillium Web"/>
            </a:endParaRPr>
          </a:p>
        </p:txBody>
      </p:sp>
      <p:sp>
        <p:nvSpPr>
          <p:cNvPr id="843" name="Google Shape;843;p70"/>
          <p:cNvSpPr txBox="1"/>
          <p:nvPr/>
        </p:nvSpPr>
        <p:spPr>
          <a:xfrm>
            <a:off x="992301" y="4066353"/>
            <a:ext cx="3097200" cy="3645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rPr b="1" lang="en" sz="1700">
                <a:solidFill>
                  <a:srgbClr val="073763"/>
                </a:solidFill>
                <a:latin typeface="Titillium Web"/>
                <a:ea typeface="Titillium Web"/>
                <a:cs typeface="Titillium Web"/>
                <a:sym typeface="Titillium Web"/>
              </a:rPr>
              <a:t>Customer Retention Factors</a:t>
            </a:r>
            <a:endParaRPr b="1" i="0" sz="1700" u="none" cap="none" strike="noStrike">
              <a:solidFill>
                <a:srgbClr val="073763"/>
              </a:solidFill>
              <a:latin typeface="Titillium Web"/>
              <a:ea typeface="Titillium Web"/>
              <a:cs typeface="Titillium Web"/>
              <a:sym typeface="Titillium Web"/>
            </a:endParaRPr>
          </a:p>
        </p:txBody>
      </p:sp>
      <p:sp>
        <p:nvSpPr>
          <p:cNvPr id="844" name="Google Shape;844;p70"/>
          <p:cNvSpPr txBox="1"/>
          <p:nvPr/>
        </p:nvSpPr>
        <p:spPr>
          <a:xfrm>
            <a:off x="1258788" y="1596425"/>
            <a:ext cx="2915700" cy="1875600"/>
          </a:xfrm>
          <a:prstGeom prst="rect">
            <a:avLst/>
          </a:prstGeom>
          <a:noFill/>
          <a:ln>
            <a:noFill/>
          </a:ln>
        </p:spPr>
        <p:txBody>
          <a:bodyPr anchorCtr="0" anchor="t" bIns="17150" lIns="34300" spcFirstLastPara="1" rIns="34300" wrap="square" tIns="17150">
            <a:noAutofit/>
          </a:bodyPr>
          <a:lstStyle/>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Having a personal advisor</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Male gender</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Located in Germany, Spain</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Active member</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High average customer feedback</a:t>
            </a:r>
            <a:endParaRPr sz="1200">
              <a:solidFill>
                <a:srgbClr val="4E4E4E"/>
              </a:solidFill>
              <a:latin typeface="Titillium Web"/>
              <a:ea typeface="Titillium Web"/>
              <a:cs typeface="Titillium Web"/>
              <a:sym typeface="Titillium Web"/>
            </a:endParaRPr>
          </a:p>
        </p:txBody>
      </p:sp>
      <p:sp>
        <p:nvSpPr>
          <p:cNvPr id="845" name="Google Shape;845;p70"/>
          <p:cNvSpPr txBox="1"/>
          <p:nvPr/>
        </p:nvSpPr>
        <p:spPr>
          <a:xfrm>
            <a:off x="5747750" y="1596425"/>
            <a:ext cx="2529300" cy="1792800"/>
          </a:xfrm>
          <a:prstGeom prst="rect">
            <a:avLst/>
          </a:prstGeom>
          <a:noFill/>
          <a:ln>
            <a:noFill/>
          </a:ln>
        </p:spPr>
        <p:txBody>
          <a:bodyPr anchorCtr="0" anchor="t" bIns="17150" lIns="34300" spcFirstLastPara="1" rIns="34300" wrap="square" tIns="17150">
            <a:noAutofit/>
          </a:bodyPr>
          <a:lstStyle/>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Female gender</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Older age</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Lower estimated salary</a:t>
            </a:r>
            <a:endParaRPr sz="12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FF0000"/>
              </a:buClr>
              <a:buSzPts val="1200"/>
              <a:buFont typeface="Titillium Web"/>
              <a:buAutoNum type="arabicPeriod"/>
            </a:pPr>
            <a:r>
              <a:rPr lang="en" sz="1200">
                <a:solidFill>
                  <a:srgbClr val="FF0000"/>
                </a:solidFill>
                <a:latin typeface="Titillium Web"/>
                <a:ea typeface="Titillium Web"/>
                <a:cs typeface="Titillium Web"/>
                <a:sym typeface="Titillium Web"/>
              </a:rPr>
              <a:t>High financial literacy</a:t>
            </a:r>
            <a:endParaRPr sz="1200">
              <a:solidFill>
                <a:srgbClr val="FF0000"/>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1200">
              <a:solidFill>
                <a:srgbClr val="4E4E4E"/>
              </a:solidFill>
              <a:latin typeface="Titillium Web"/>
              <a:ea typeface="Titillium Web"/>
              <a:cs typeface="Titillium Web"/>
              <a:sym typeface="Titillium Web"/>
            </a:endParaRPr>
          </a:p>
          <a:p>
            <a:pPr indent="-304800" lvl="0" marL="457200" marR="0" rtl="0" algn="l">
              <a:lnSpc>
                <a:spcPct val="100000"/>
              </a:lnSpc>
              <a:spcBef>
                <a:spcPts val="0"/>
              </a:spcBef>
              <a:spcAft>
                <a:spcPts val="0"/>
              </a:spcAft>
              <a:buClr>
                <a:srgbClr val="4E4E4E"/>
              </a:buClr>
              <a:buSzPts val="1200"/>
              <a:buFont typeface="Titillium Web"/>
              <a:buAutoNum type="arabicPeriod"/>
            </a:pPr>
            <a:r>
              <a:rPr lang="en" sz="1200">
                <a:solidFill>
                  <a:srgbClr val="4E4E4E"/>
                </a:solidFill>
                <a:latin typeface="Titillium Web"/>
                <a:ea typeface="Titillium Web"/>
                <a:cs typeface="Titillium Web"/>
                <a:sym typeface="Titillium Web"/>
              </a:rPr>
              <a:t>Low credit score</a:t>
            </a:r>
            <a:endParaRPr sz="1200">
              <a:solidFill>
                <a:srgbClr val="4E4E4E"/>
              </a:solidFill>
              <a:latin typeface="Titillium Web"/>
              <a:ea typeface="Titillium Web"/>
              <a:cs typeface="Titillium Web"/>
              <a:sym typeface="Titillium Web"/>
            </a:endParaRPr>
          </a:p>
        </p:txBody>
      </p:sp>
      <p:pic>
        <p:nvPicPr>
          <p:cNvPr id="846" name="Google Shape;846;p70"/>
          <p:cNvPicPr preferRelativeResize="0"/>
          <p:nvPr/>
        </p:nvPicPr>
        <p:blipFill>
          <a:blip r:embed="rId6">
            <a:alphaModFix/>
          </a:blip>
          <a:stretch>
            <a:fillRect/>
          </a:stretch>
        </p:blipFill>
        <p:spPr>
          <a:xfrm>
            <a:off x="3871575" y="888150"/>
            <a:ext cx="834775" cy="863250"/>
          </a:xfrm>
          <a:prstGeom prst="rect">
            <a:avLst/>
          </a:prstGeom>
          <a:noFill/>
          <a:ln>
            <a:noFill/>
          </a:ln>
        </p:spPr>
      </p:pic>
      <p:sp>
        <p:nvSpPr>
          <p:cNvPr id="847" name="Google Shape;847;p70"/>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1"/>
          <p:cNvSpPr txBox="1"/>
          <p:nvPr/>
        </p:nvSpPr>
        <p:spPr>
          <a:xfrm>
            <a:off x="3323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Literature Review &amp; Expert Opinion</a:t>
            </a:r>
            <a:endParaRPr b="1" i="0" sz="3000" u="none" cap="none" strike="noStrike">
              <a:solidFill>
                <a:schemeClr val="dk1"/>
              </a:solidFill>
              <a:latin typeface="Montserrat"/>
              <a:ea typeface="Montserrat"/>
              <a:cs typeface="Montserrat"/>
              <a:sym typeface="Montserrat"/>
            </a:endParaRPr>
          </a:p>
        </p:txBody>
      </p:sp>
      <p:pic>
        <p:nvPicPr>
          <p:cNvPr id="853" name="Google Shape;853;p71"/>
          <p:cNvPicPr preferRelativeResize="0"/>
          <p:nvPr/>
        </p:nvPicPr>
        <p:blipFill>
          <a:blip r:embed="rId3">
            <a:alphaModFix amt="25000"/>
          </a:blip>
          <a:stretch>
            <a:fillRect/>
          </a:stretch>
        </p:blipFill>
        <p:spPr>
          <a:xfrm>
            <a:off x="6775550" y="392575"/>
            <a:ext cx="2021750" cy="2021750"/>
          </a:xfrm>
          <a:prstGeom prst="rect">
            <a:avLst/>
          </a:prstGeom>
          <a:noFill/>
          <a:ln>
            <a:noFill/>
          </a:ln>
        </p:spPr>
      </p:pic>
      <p:sp>
        <p:nvSpPr>
          <p:cNvPr id="854" name="Google Shape;854;p71"/>
          <p:cNvSpPr txBox="1"/>
          <p:nvPr/>
        </p:nvSpPr>
        <p:spPr>
          <a:xfrm>
            <a:off x="1276275" y="1480650"/>
            <a:ext cx="6150000" cy="2613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b="1" lang="en" sz="2000">
                <a:solidFill>
                  <a:srgbClr val="4E4E4E"/>
                </a:solidFill>
                <a:latin typeface="Titillium Web"/>
                <a:ea typeface="Titillium Web"/>
                <a:cs typeface="Titillium Web"/>
                <a:sym typeface="Titillium Web"/>
              </a:rPr>
              <a:t>According to a study, the following factors influenced them to continue using their Bank’s services:</a:t>
            </a:r>
            <a:endParaRPr b="1" sz="20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2000">
              <a:solidFill>
                <a:srgbClr val="4E4E4E"/>
              </a:solidFill>
              <a:latin typeface="Titillium Web"/>
              <a:ea typeface="Titillium Web"/>
              <a:cs typeface="Titillium Web"/>
              <a:sym typeface="Titillium Web"/>
            </a:endParaRPr>
          </a:p>
          <a:p>
            <a:pPr indent="-355600" lvl="0" marL="457200" marR="0" rtl="0" algn="l">
              <a:lnSpc>
                <a:spcPct val="100000"/>
              </a:lnSpc>
              <a:spcBef>
                <a:spcPts val="0"/>
              </a:spcBef>
              <a:spcAft>
                <a:spcPts val="0"/>
              </a:spcAft>
              <a:buClr>
                <a:srgbClr val="4E4E4E"/>
              </a:buClr>
              <a:buSzPts val="2000"/>
              <a:buFont typeface="Titillium Web"/>
              <a:buAutoNum type="arabicPeriod"/>
            </a:pPr>
            <a:r>
              <a:rPr lang="en" sz="2000">
                <a:solidFill>
                  <a:srgbClr val="4E4E4E"/>
                </a:solidFill>
                <a:latin typeface="Titillium Web"/>
                <a:ea typeface="Titillium Web"/>
                <a:cs typeface="Titillium Web"/>
                <a:sym typeface="Titillium Web"/>
              </a:rPr>
              <a:t>Satisfaction with services</a:t>
            </a:r>
            <a:endParaRPr sz="2000">
              <a:solidFill>
                <a:srgbClr val="4E4E4E"/>
              </a:solidFill>
              <a:latin typeface="Titillium Web"/>
              <a:ea typeface="Titillium Web"/>
              <a:cs typeface="Titillium Web"/>
              <a:sym typeface="Titillium Web"/>
            </a:endParaRPr>
          </a:p>
          <a:p>
            <a:pPr indent="0" lvl="0" marL="457200" marR="0" rtl="0" algn="l">
              <a:lnSpc>
                <a:spcPct val="100000"/>
              </a:lnSpc>
              <a:spcBef>
                <a:spcPts val="0"/>
              </a:spcBef>
              <a:spcAft>
                <a:spcPts val="0"/>
              </a:spcAft>
              <a:buNone/>
            </a:pPr>
            <a:r>
              <a:t/>
            </a:r>
            <a:endParaRPr sz="2000">
              <a:solidFill>
                <a:srgbClr val="4E4E4E"/>
              </a:solidFill>
              <a:latin typeface="Titillium Web"/>
              <a:ea typeface="Titillium Web"/>
              <a:cs typeface="Titillium Web"/>
              <a:sym typeface="Titillium Web"/>
            </a:endParaRPr>
          </a:p>
          <a:p>
            <a:pPr indent="-355600" lvl="0" marL="457200" marR="0" rtl="0" algn="l">
              <a:lnSpc>
                <a:spcPct val="100000"/>
              </a:lnSpc>
              <a:spcBef>
                <a:spcPts val="0"/>
              </a:spcBef>
              <a:spcAft>
                <a:spcPts val="0"/>
              </a:spcAft>
              <a:buClr>
                <a:srgbClr val="4E4E4E"/>
              </a:buClr>
              <a:buSzPts val="2000"/>
              <a:buFont typeface="Titillium Web"/>
              <a:buAutoNum type="arabicPeriod"/>
            </a:pPr>
            <a:r>
              <a:rPr lang="en" sz="2000">
                <a:solidFill>
                  <a:srgbClr val="4E4E4E"/>
                </a:solidFill>
                <a:latin typeface="Titillium Web"/>
                <a:ea typeface="Titillium Web"/>
                <a:cs typeface="Titillium Web"/>
                <a:sym typeface="Titillium Web"/>
              </a:rPr>
              <a:t>Developing personal friendships with staff</a:t>
            </a:r>
            <a:endParaRPr sz="2000">
              <a:solidFill>
                <a:srgbClr val="4E4E4E"/>
              </a:solidFill>
              <a:latin typeface="Titillium Web"/>
              <a:ea typeface="Titillium Web"/>
              <a:cs typeface="Titillium Web"/>
              <a:sym typeface="Titillium Web"/>
            </a:endParaRPr>
          </a:p>
          <a:p>
            <a:pPr indent="0" lvl="0" marL="0" marR="0" rtl="0" algn="l">
              <a:lnSpc>
                <a:spcPct val="100000"/>
              </a:lnSpc>
              <a:spcBef>
                <a:spcPts val="0"/>
              </a:spcBef>
              <a:spcAft>
                <a:spcPts val="0"/>
              </a:spcAft>
              <a:buNone/>
            </a:pPr>
            <a:r>
              <a:t/>
            </a:r>
            <a:endParaRPr sz="2000">
              <a:solidFill>
                <a:srgbClr val="4E4E4E"/>
              </a:solidFill>
              <a:latin typeface="Titillium Web"/>
              <a:ea typeface="Titillium Web"/>
              <a:cs typeface="Titillium Web"/>
              <a:sym typeface="Titillium Web"/>
            </a:endParaRPr>
          </a:p>
          <a:p>
            <a:pPr indent="-355600" lvl="0" marL="457200" marR="0" rtl="0" algn="l">
              <a:lnSpc>
                <a:spcPct val="100000"/>
              </a:lnSpc>
              <a:spcBef>
                <a:spcPts val="0"/>
              </a:spcBef>
              <a:spcAft>
                <a:spcPts val="0"/>
              </a:spcAft>
              <a:buClr>
                <a:srgbClr val="FF0000"/>
              </a:buClr>
              <a:buSzPts val="2000"/>
              <a:buFont typeface="Titillium Web"/>
              <a:buAutoNum type="arabicPeriod"/>
            </a:pPr>
            <a:r>
              <a:rPr lang="en" sz="2000">
                <a:solidFill>
                  <a:srgbClr val="FF0000"/>
                </a:solidFill>
                <a:latin typeface="Titillium Web"/>
                <a:ea typeface="Titillium Web"/>
                <a:cs typeface="Titillium Web"/>
                <a:sym typeface="Titillium Web"/>
              </a:rPr>
              <a:t>High financial literacy (Contradiction!)</a:t>
            </a:r>
            <a:endParaRPr sz="2000">
              <a:solidFill>
                <a:srgbClr val="FF0000"/>
              </a:solidFill>
              <a:latin typeface="Titillium Web"/>
              <a:ea typeface="Titillium Web"/>
              <a:cs typeface="Titillium Web"/>
              <a:sym typeface="Titillium Web"/>
            </a:endParaRPr>
          </a:p>
        </p:txBody>
      </p:sp>
      <p:sp>
        <p:nvSpPr>
          <p:cNvPr id="855" name="Google Shape;855;p71"/>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2"/>
          <p:cNvSpPr txBox="1"/>
          <p:nvPr/>
        </p:nvSpPr>
        <p:spPr>
          <a:xfrm>
            <a:off x="3323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Overall Evaluation &amp; Conclusion</a:t>
            </a:r>
            <a:endParaRPr b="1" i="0" sz="3000" u="none" cap="none" strike="noStrike">
              <a:solidFill>
                <a:schemeClr val="dk1"/>
              </a:solidFill>
              <a:latin typeface="Montserrat"/>
              <a:ea typeface="Montserrat"/>
              <a:cs typeface="Montserrat"/>
              <a:sym typeface="Montserrat"/>
            </a:endParaRPr>
          </a:p>
        </p:txBody>
      </p:sp>
      <p:pic>
        <p:nvPicPr>
          <p:cNvPr id="861" name="Google Shape;861;p72"/>
          <p:cNvPicPr preferRelativeResize="0"/>
          <p:nvPr/>
        </p:nvPicPr>
        <p:blipFill>
          <a:blip r:embed="rId3">
            <a:alphaModFix/>
          </a:blip>
          <a:stretch>
            <a:fillRect/>
          </a:stretch>
        </p:blipFill>
        <p:spPr>
          <a:xfrm>
            <a:off x="709138" y="1228813"/>
            <a:ext cx="2685875" cy="2685875"/>
          </a:xfrm>
          <a:prstGeom prst="rect">
            <a:avLst/>
          </a:prstGeom>
          <a:noFill/>
          <a:ln>
            <a:noFill/>
          </a:ln>
        </p:spPr>
      </p:pic>
      <p:sp>
        <p:nvSpPr>
          <p:cNvPr id="862" name="Google Shape;862;p72"/>
          <p:cNvSpPr txBox="1"/>
          <p:nvPr/>
        </p:nvSpPr>
        <p:spPr>
          <a:xfrm>
            <a:off x="3451975" y="1720500"/>
            <a:ext cx="5333100" cy="1903800"/>
          </a:xfrm>
          <a:prstGeom prst="rect">
            <a:avLst/>
          </a:prstGeom>
          <a:noFill/>
          <a:ln>
            <a:noFill/>
          </a:ln>
        </p:spPr>
        <p:txBody>
          <a:bodyPr anchorCtr="0" anchor="t" bIns="17150" lIns="34300" spcFirstLastPara="1" rIns="34300" wrap="square" tIns="17150">
            <a:noAutofit/>
          </a:bodyPr>
          <a:lstStyle/>
          <a:p>
            <a:pPr indent="-355600" lvl="0" marL="457200" marR="0" rtl="0" algn="l">
              <a:lnSpc>
                <a:spcPct val="100000"/>
              </a:lnSpc>
              <a:spcBef>
                <a:spcPts val="0"/>
              </a:spcBef>
              <a:spcAft>
                <a:spcPts val="0"/>
              </a:spcAft>
              <a:buClr>
                <a:srgbClr val="4E4E4E"/>
              </a:buClr>
              <a:buSzPts val="2000"/>
              <a:buFont typeface="Titillium Web"/>
              <a:buAutoNum type="arabicPeriod"/>
            </a:pPr>
            <a:r>
              <a:rPr lang="en" sz="2000">
                <a:solidFill>
                  <a:srgbClr val="4E4E4E"/>
                </a:solidFill>
                <a:latin typeface="Titillium Web"/>
                <a:ea typeface="Titillium Web"/>
                <a:cs typeface="Titillium Web"/>
                <a:sym typeface="Titillium Web"/>
              </a:rPr>
              <a:t>CART model has a higher prediction accuracy and its results are quite applicable</a:t>
            </a:r>
            <a:endParaRPr sz="2000">
              <a:solidFill>
                <a:srgbClr val="4E4E4E"/>
              </a:solidFill>
              <a:latin typeface="Titillium Web"/>
              <a:ea typeface="Titillium Web"/>
              <a:cs typeface="Titillium Web"/>
              <a:sym typeface="Titillium Web"/>
            </a:endParaRPr>
          </a:p>
          <a:p>
            <a:pPr indent="0" lvl="0" marL="457200" marR="0" rtl="0" algn="l">
              <a:lnSpc>
                <a:spcPct val="100000"/>
              </a:lnSpc>
              <a:spcBef>
                <a:spcPts val="0"/>
              </a:spcBef>
              <a:spcAft>
                <a:spcPts val="0"/>
              </a:spcAft>
              <a:buNone/>
            </a:pPr>
            <a:r>
              <a:t/>
            </a:r>
            <a:endParaRPr sz="2000">
              <a:solidFill>
                <a:srgbClr val="4E4E4E"/>
              </a:solidFill>
              <a:latin typeface="Titillium Web"/>
              <a:ea typeface="Titillium Web"/>
              <a:cs typeface="Titillium Web"/>
              <a:sym typeface="Titillium Web"/>
            </a:endParaRPr>
          </a:p>
          <a:p>
            <a:pPr indent="-355600" lvl="0" marL="457200" marR="0" rtl="0" algn="l">
              <a:lnSpc>
                <a:spcPct val="100000"/>
              </a:lnSpc>
              <a:spcBef>
                <a:spcPts val="0"/>
              </a:spcBef>
              <a:spcAft>
                <a:spcPts val="0"/>
              </a:spcAft>
              <a:buClr>
                <a:srgbClr val="4E4E4E"/>
              </a:buClr>
              <a:buSzPts val="2000"/>
              <a:buFont typeface="Titillium Web"/>
              <a:buAutoNum type="arabicPeriod"/>
            </a:pPr>
            <a:r>
              <a:rPr lang="en" sz="2000">
                <a:solidFill>
                  <a:srgbClr val="4E4E4E"/>
                </a:solidFill>
                <a:latin typeface="Titillium Web"/>
                <a:ea typeface="Titillium Web"/>
                <a:cs typeface="Titillium Web"/>
                <a:sym typeface="Titillium Web"/>
              </a:rPr>
              <a:t>Requires further support from research and industrial knowledge when implementing recommendations from CART</a:t>
            </a:r>
            <a:endParaRPr sz="2000">
              <a:solidFill>
                <a:srgbClr val="4E4E4E"/>
              </a:solidFill>
              <a:latin typeface="Titillium Web"/>
              <a:ea typeface="Titillium Web"/>
              <a:cs typeface="Titillium Web"/>
              <a:sym typeface="Titillium Web"/>
            </a:endParaRPr>
          </a:p>
        </p:txBody>
      </p:sp>
      <p:sp>
        <p:nvSpPr>
          <p:cNvPr id="863" name="Google Shape;863;p72"/>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Ernest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THE </a:t>
            </a:r>
            <a:r>
              <a:rPr b="1" lang="en" sz="3000">
                <a:solidFill>
                  <a:srgbClr val="2C99B4"/>
                </a:solidFill>
                <a:latin typeface="Montserrat"/>
                <a:ea typeface="Montserrat"/>
                <a:cs typeface="Montserrat"/>
                <a:sym typeface="Montserrat"/>
              </a:rPr>
              <a:t>BENEFITS</a:t>
            </a:r>
            <a:r>
              <a:rPr b="1" i="0" lang="en" sz="3000" u="none" cap="none" strike="noStrike">
                <a:solidFill>
                  <a:srgbClr val="2C99B4"/>
                </a:solidFill>
                <a:latin typeface="Montserrat"/>
                <a:ea typeface="Montserrat"/>
                <a:cs typeface="Montserrat"/>
                <a:sym typeface="Montserrat"/>
              </a:rPr>
              <a:t> OF </a:t>
            </a:r>
            <a:r>
              <a:rPr b="1" lang="en" sz="3000">
                <a:solidFill>
                  <a:srgbClr val="2C99B4"/>
                </a:solidFill>
                <a:latin typeface="Montserrat"/>
                <a:ea typeface="Montserrat"/>
                <a:cs typeface="Montserrat"/>
                <a:sym typeface="Montserrat"/>
              </a:rPr>
              <a:t>RETENTION</a:t>
            </a:r>
            <a:endParaRPr b="1" i="0" sz="3000" u="none" cap="none" strike="noStrike">
              <a:solidFill>
                <a:srgbClr val="2C99B4"/>
              </a:solidFill>
              <a:latin typeface="Montserrat"/>
              <a:ea typeface="Montserrat"/>
              <a:cs typeface="Montserrat"/>
              <a:sym typeface="Montserrat"/>
            </a:endParaRPr>
          </a:p>
        </p:txBody>
      </p:sp>
      <p:sp>
        <p:nvSpPr>
          <p:cNvPr id="352" name="Google Shape;352;p37"/>
          <p:cNvSpPr txBox="1"/>
          <p:nvPr/>
        </p:nvSpPr>
        <p:spPr>
          <a:xfrm>
            <a:off x="3034825" y="1768800"/>
            <a:ext cx="5407200" cy="1453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2000">
                <a:latin typeface="Titillium Web"/>
                <a:ea typeface="Titillium Web"/>
                <a:cs typeface="Titillium Web"/>
                <a:sym typeface="Titillium Web"/>
              </a:rPr>
              <a:t>Higher Revenue: A retained customer is </a:t>
            </a:r>
            <a:r>
              <a:rPr b="1" lang="en" sz="2000">
                <a:latin typeface="Titillium Web"/>
                <a:ea typeface="Titillium Web"/>
                <a:cs typeface="Titillium Web"/>
                <a:sym typeface="Titillium Web"/>
              </a:rPr>
              <a:t>60-70%</a:t>
            </a:r>
            <a:r>
              <a:rPr lang="en" sz="2000">
                <a:latin typeface="Titillium Web"/>
                <a:ea typeface="Titillium Web"/>
                <a:cs typeface="Titillium Web"/>
                <a:sym typeface="Titillium Web"/>
              </a:rPr>
              <a:t> more likely to purchase</a:t>
            </a:r>
            <a:br>
              <a:rPr lang="en" sz="2000">
                <a:latin typeface="Titillium Web"/>
                <a:ea typeface="Titillium Web"/>
                <a:cs typeface="Titillium Web"/>
                <a:sym typeface="Titillium Web"/>
              </a:rPr>
            </a:br>
            <a:endParaRPr sz="2000">
              <a:latin typeface="Titillium Web"/>
              <a:ea typeface="Titillium Web"/>
              <a:cs typeface="Titillium Web"/>
              <a:sym typeface="Titillium Web"/>
            </a:endParaRPr>
          </a:p>
          <a:p>
            <a:pPr indent="0" lvl="0" marL="457200" rtl="0" algn="l">
              <a:lnSpc>
                <a:spcPct val="115000"/>
              </a:lnSpc>
              <a:spcBef>
                <a:spcPts val="1200"/>
              </a:spcBef>
              <a:spcAft>
                <a:spcPts val="0"/>
              </a:spcAft>
              <a:buNone/>
            </a:pPr>
            <a:r>
              <a:rPr lang="en" sz="2000">
                <a:latin typeface="Titillium Web"/>
                <a:ea typeface="Titillium Web"/>
                <a:cs typeface="Titillium Web"/>
                <a:sym typeface="Titillium Web"/>
              </a:rPr>
              <a:t>Lower Cost: </a:t>
            </a:r>
            <a:r>
              <a:rPr b="1" lang="en" sz="2000">
                <a:latin typeface="Titillium Web"/>
                <a:ea typeface="Titillium Web"/>
                <a:cs typeface="Titillium Web"/>
                <a:sym typeface="Titillium Web"/>
              </a:rPr>
              <a:t>FREE </a:t>
            </a:r>
            <a:r>
              <a:rPr lang="en" sz="2000">
                <a:latin typeface="Titillium Web"/>
                <a:ea typeface="Titillium Web"/>
                <a:cs typeface="Titillium Web"/>
                <a:sym typeface="Titillium Web"/>
              </a:rPr>
              <a:t>marketing through the word-of-mouth</a:t>
            </a:r>
            <a:endParaRPr sz="2000">
              <a:latin typeface="Titillium Web"/>
              <a:ea typeface="Titillium Web"/>
              <a:cs typeface="Titillium Web"/>
              <a:sym typeface="Titillium Web"/>
            </a:endParaRPr>
          </a:p>
          <a:p>
            <a:pPr indent="0" lvl="0" marL="457200" rtl="0" algn="l">
              <a:lnSpc>
                <a:spcPct val="115000"/>
              </a:lnSpc>
              <a:spcBef>
                <a:spcPts val="1200"/>
              </a:spcBef>
              <a:spcAft>
                <a:spcPts val="1200"/>
              </a:spcAft>
              <a:buNone/>
            </a:pPr>
            <a:r>
              <a:t/>
            </a:r>
            <a:endParaRPr sz="2000">
              <a:latin typeface="Titillium Web"/>
              <a:ea typeface="Titillium Web"/>
              <a:cs typeface="Titillium Web"/>
              <a:sym typeface="Titillium Web"/>
            </a:endParaRPr>
          </a:p>
        </p:txBody>
      </p:sp>
      <p:sp>
        <p:nvSpPr>
          <p:cNvPr id="353" name="Google Shape;353;p37"/>
          <p:cNvSpPr txBox="1"/>
          <p:nvPr/>
        </p:nvSpPr>
        <p:spPr>
          <a:xfrm>
            <a:off x="1199750" y="1118150"/>
            <a:ext cx="69921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B243B"/>
                </a:solidFill>
                <a:latin typeface="Titillium Web"/>
                <a:ea typeface="Titillium Web"/>
                <a:cs typeface="Titillium Web"/>
                <a:sym typeface="Titillium Web"/>
              </a:rPr>
              <a:t>High customer retention brings about </a:t>
            </a:r>
            <a:r>
              <a:rPr b="1" lang="en" sz="2000">
                <a:solidFill>
                  <a:srgbClr val="1B243B"/>
                </a:solidFill>
                <a:latin typeface="Titillium Web"/>
                <a:ea typeface="Titillium Web"/>
                <a:cs typeface="Titillium Web"/>
                <a:sym typeface="Titillium Web"/>
              </a:rPr>
              <a:t>GREATER </a:t>
            </a:r>
            <a:r>
              <a:rPr lang="en" sz="2000">
                <a:solidFill>
                  <a:srgbClr val="1B243B"/>
                </a:solidFill>
                <a:latin typeface="Titillium Web"/>
                <a:ea typeface="Titillium Web"/>
                <a:cs typeface="Titillium Web"/>
                <a:sym typeface="Titillium Web"/>
              </a:rPr>
              <a:t>profits through:</a:t>
            </a:r>
            <a:endParaRPr sz="2000">
              <a:solidFill>
                <a:srgbClr val="1B243B"/>
              </a:solidFill>
              <a:latin typeface="Titillium Web"/>
              <a:ea typeface="Titillium Web"/>
              <a:cs typeface="Titillium Web"/>
              <a:sym typeface="Titillium Web"/>
            </a:endParaRPr>
          </a:p>
        </p:txBody>
      </p:sp>
      <p:pic>
        <p:nvPicPr>
          <p:cNvPr id="354" name="Google Shape;354;p37"/>
          <p:cNvPicPr preferRelativeResize="0"/>
          <p:nvPr/>
        </p:nvPicPr>
        <p:blipFill>
          <a:blip r:embed="rId3">
            <a:alphaModFix/>
          </a:blip>
          <a:stretch>
            <a:fillRect/>
          </a:stretch>
        </p:blipFill>
        <p:spPr>
          <a:xfrm>
            <a:off x="2004982" y="1616400"/>
            <a:ext cx="1023494" cy="1146650"/>
          </a:xfrm>
          <a:prstGeom prst="rect">
            <a:avLst/>
          </a:prstGeom>
          <a:noFill/>
          <a:ln>
            <a:noFill/>
          </a:ln>
        </p:spPr>
      </p:pic>
      <p:pic>
        <p:nvPicPr>
          <p:cNvPr id="355" name="Google Shape;355;p37"/>
          <p:cNvPicPr preferRelativeResize="0"/>
          <p:nvPr/>
        </p:nvPicPr>
        <p:blipFill>
          <a:blip r:embed="rId4">
            <a:alphaModFix/>
          </a:blip>
          <a:stretch>
            <a:fillRect/>
          </a:stretch>
        </p:blipFill>
        <p:spPr>
          <a:xfrm>
            <a:off x="1593375" y="2905175"/>
            <a:ext cx="1798525" cy="1152750"/>
          </a:xfrm>
          <a:prstGeom prst="rect">
            <a:avLst/>
          </a:prstGeom>
          <a:noFill/>
          <a:ln>
            <a:noFill/>
          </a:ln>
        </p:spPr>
      </p:pic>
      <p:sp>
        <p:nvSpPr>
          <p:cNvPr id="356" name="Google Shape;356;p37"/>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3"/>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IMPLEMENTING</a:t>
            </a:r>
            <a:br>
              <a:rPr b="1" i="0" lang="en" sz="3800" u="none" cap="none" strike="noStrike">
                <a:solidFill>
                  <a:srgbClr val="2C99B4"/>
                </a:solidFill>
                <a:latin typeface="Montserrat"/>
                <a:ea typeface="Montserrat"/>
                <a:cs typeface="Montserrat"/>
                <a:sym typeface="Montserrat"/>
              </a:rPr>
            </a:br>
            <a:r>
              <a:rPr b="1" i="0" lang="en" sz="3800" u="none" cap="none" strike="noStrike">
                <a:solidFill>
                  <a:srgbClr val="2C99B4"/>
                </a:solidFill>
                <a:latin typeface="Montserrat"/>
                <a:ea typeface="Montserrat"/>
                <a:cs typeface="Montserrat"/>
                <a:sym typeface="Montserrat"/>
              </a:rPr>
              <a:t>OUR SOLUTION</a:t>
            </a:r>
            <a:endParaRPr b="1" i="0" sz="3800" u="none" cap="none" strike="noStrike">
              <a:solidFill>
                <a:srgbClr val="2C99B4"/>
              </a:solidFill>
              <a:latin typeface="Montserrat"/>
              <a:ea typeface="Montserrat"/>
              <a:cs typeface="Montserrat"/>
              <a:sym typeface="Montserrat"/>
            </a:endParaRPr>
          </a:p>
        </p:txBody>
      </p:sp>
      <p:sp>
        <p:nvSpPr>
          <p:cNvPr id="869" name="Google Shape;869;p73"/>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870" name="Google Shape;870;p73"/>
          <p:cNvGrpSpPr/>
          <p:nvPr/>
        </p:nvGrpSpPr>
        <p:grpSpPr>
          <a:xfrm>
            <a:off x="6468666" y="1590793"/>
            <a:ext cx="2438964" cy="1200896"/>
            <a:chOff x="10263392" y="3506605"/>
            <a:chExt cx="3873831" cy="1908001"/>
          </a:xfrm>
        </p:grpSpPr>
        <p:sp>
          <p:nvSpPr>
            <p:cNvPr id="871" name="Google Shape;871;p73"/>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2" name="Google Shape;872;p73"/>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3" name="Google Shape;873;p73"/>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4" name="Google Shape;874;p73"/>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5" name="Google Shape;875;p73"/>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6" name="Google Shape;876;p73"/>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7" name="Google Shape;877;p73"/>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8" name="Google Shape;878;p73"/>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79" name="Google Shape;879;p73"/>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0" name="Google Shape;880;p73"/>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1" name="Google Shape;881;p73"/>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2" name="Google Shape;882;p73"/>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3" name="Google Shape;883;p73"/>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4" name="Google Shape;884;p73"/>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5" name="Google Shape;885;p73"/>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6" name="Google Shape;886;p73"/>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7" name="Google Shape;887;p73"/>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8" name="Google Shape;888;p73"/>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89" name="Google Shape;889;p73"/>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890" name="Google Shape;890;p73"/>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891" name="Google Shape;891;p73"/>
          <p:cNvGrpSpPr/>
          <p:nvPr/>
        </p:nvGrpSpPr>
        <p:grpSpPr>
          <a:xfrm>
            <a:off x="6435178" y="1554044"/>
            <a:ext cx="2507274" cy="1171424"/>
            <a:chOff x="17155900" y="4144117"/>
            <a:chExt cx="6684281" cy="3123796"/>
          </a:xfrm>
        </p:grpSpPr>
        <p:sp>
          <p:nvSpPr>
            <p:cNvPr id="892" name="Google Shape;892;p73"/>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3" name="Google Shape;893;p73"/>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4" name="Google Shape;894;p73"/>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5" name="Google Shape;895;p73"/>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6" name="Google Shape;896;p73"/>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7" name="Google Shape;897;p73"/>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8" name="Google Shape;898;p73"/>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899" name="Google Shape;899;p73"/>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00" name="Google Shape;900;p73"/>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74"/>
          <p:cNvPicPr preferRelativeResize="0"/>
          <p:nvPr/>
        </p:nvPicPr>
        <p:blipFill>
          <a:blip r:embed="rId3">
            <a:alphaModFix/>
          </a:blip>
          <a:stretch>
            <a:fillRect/>
          </a:stretch>
        </p:blipFill>
        <p:spPr>
          <a:xfrm>
            <a:off x="531075" y="949625"/>
            <a:ext cx="3462600" cy="3462600"/>
          </a:xfrm>
          <a:prstGeom prst="rect">
            <a:avLst/>
          </a:prstGeom>
          <a:noFill/>
          <a:ln>
            <a:noFill/>
          </a:ln>
        </p:spPr>
      </p:pic>
      <p:sp>
        <p:nvSpPr>
          <p:cNvPr id="906" name="Google Shape;906;p74"/>
          <p:cNvSpPr txBox="1"/>
          <p:nvPr/>
        </p:nvSpPr>
        <p:spPr>
          <a:xfrm>
            <a:off x="4356825" y="1357475"/>
            <a:ext cx="4416000" cy="3406200"/>
          </a:xfrm>
          <a:prstGeom prst="rect">
            <a:avLst/>
          </a:prstGeom>
          <a:noFill/>
          <a:ln>
            <a:noFill/>
          </a:ln>
        </p:spPr>
        <p:txBody>
          <a:bodyPr anchorCtr="0" anchor="t" bIns="17150" lIns="34300" spcFirstLastPara="1" rIns="34300" wrap="square" tIns="17150">
            <a:noAutofit/>
          </a:bodyPr>
          <a:lstStyle/>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Displays </a:t>
            </a:r>
            <a:r>
              <a:rPr b="1" lang="en" sz="1800">
                <a:solidFill>
                  <a:srgbClr val="4E4E4E"/>
                </a:solidFill>
                <a:latin typeface="Titillium Web"/>
                <a:ea typeface="Titillium Web"/>
                <a:cs typeface="Titillium Web"/>
                <a:sym typeface="Titillium Web"/>
              </a:rPr>
              <a:t>churn prediction</a:t>
            </a:r>
            <a:r>
              <a:rPr lang="en" sz="1800">
                <a:solidFill>
                  <a:srgbClr val="4E4E4E"/>
                </a:solidFill>
                <a:latin typeface="Titillium Web"/>
                <a:ea typeface="Titillium Web"/>
                <a:cs typeface="Titillium Web"/>
                <a:sym typeface="Titillium Web"/>
              </a:rPr>
              <a:t> of each customer</a:t>
            </a:r>
            <a:br>
              <a:rPr lang="en" sz="1800">
                <a:solidFill>
                  <a:srgbClr val="4E4E4E"/>
                </a:solidFill>
                <a:latin typeface="Titillium Web"/>
                <a:ea typeface="Titillium Web"/>
                <a:cs typeface="Titillium Web"/>
                <a:sym typeface="Titillium Web"/>
              </a:rPr>
            </a:b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Displays </a:t>
            </a:r>
            <a:r>
              <a:rPr b="1" lang="en" sz="1800">
                <a:solidFill>
                  <a:srgbClr val="4E4E4E"/>
                </a:solidFill>
                <a:latin typeface="Titillium Web"/>
                <a:ea typeface="Titillium Web"/>
                <a:cs typeface="Titillium Web"/>
                <a:sym typeface="Titillium Web"/>
              </a:rPr>
              <a:t> significant variables</a:t>
            </a:r>
            <a:r>
              <a:rPr lang="en" sz="1800">
                <a:solidFill>
                  <a:srgbClr val="4E4E4E"/>
                </a:solidFill>
                <a:latin typeface="Titillium Web"/>
                <a:ea typeface="Titillium Web"/>
                <a:cs typeface="Titillium Web"/>
                <a:sym typeface="Titillium Web"/>
              </a:rPr>
              <a:t> affecting retention</a:t>
            </a:r>
            <a:br>
              <a:rPr lang="en" sz="1800">
                <a:solidFill>
                  <a:srgbClr val="4E4E4E"/>
                </a:solidFill>
                <a:latin typeface="Titillium Web"/>
                <a:ea typeface="Titillium Web"/>
                <a:cs typeface="Titillium Web"/>
                <a:sym typeface="Titillium Web"/>
              </a:rPr>
            </a:b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New factors explored frequently</a:t>
            </a:r>
            <a:br>
              <a:rPr lang="en" sz="1800">
                <a:solidFill>
                  <a:srgbClr val="4E4E4E"/>
                </a:solidFill>
                <a:latin typeface="Titillium Web"/>
                <a:ea typeface="Titillium Web"/>
                <a:cs typeface="Titillium Web"/>
                <a:sym typeface="Titillium Web"/>
              </a:rPr>
            </a:br>
            <a:endParaRPr sz="1800">
              <a:solidFill>
                <a:srgbClr val="4E4E4E"/>
              </a:solidFill>
              <a:latin typeface="Titillium Web"/>
              <a:ea typeface="Titillium Web"/>
              <a:cs typeface="Titillium Web"/>
              <a:sym typeface="Titillium Web"/>
            </a:endParaRPr>
          </a:p>
          <a:p>
            <a:pPr indent="-342900" lvl="0" marL="457200" marR="0" rtl="0" algn="l">
              <a:lnSpc>
                <a:spcPct val="100000"/>
              </a:lnSpc>
              <a:spcBef>
                <a:spcPts val="0"/>
              </a:spcBef>
              <a:spcAft>
                <a:spcPts val="0"/>
              </a:spcAft>
              <a:buClr>
                <a:srgbClr val="4E4E4E"/>
              </a:buClr>
              <a:buSzPts val="1800"/>
              <a:buFont typeface="Titillium Web"/>
              <a:buChar char="-"/>
            </a:pPr>
            <a:r>
              <a:rPr lang="en" sz="1800">
                <a:solidFill>
                  <a:srgbClr val="4E4E4E"/>
                </a:solidFill>
                <a:latin typeface="Titillium Web"/>
                <a:ea typeface="Titillium Web"/>
                <a:cs typeface="Titillium Web"/>
                <a:sym typeface="Titillium Web"/>
              </a:rPr>
              <a:t>Data should be updated regularly</a:t>
            </a:r>
            <a:endParaRPr sz="1800">
              <a:solidFill>
                <a:srgbClr val="4E4E4E"/>
              </a:solidFill>
              <a:latin typeface="Titillium Web"/>
              <a:ea typeface="Titillium Web"/>
              <a:cs typeface="Titillium Web"/>
              <a:sym typeface="Titillium Web"/>
            </a:endParaRPr>
          </a:p>
        </p:txBody>
      </p:sp>
      <p:sp>
        <p:nvSpPr>
          <p:cNvPr id="907" name="Google Shape;907;p74"/>
          <p:cNvSpPr txBox="1"/>
          <p:nvPr/>
        </p:nvSpPr>
        <p:spPr>
          <a:xfrm>
            <a:off x="3323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Interactive dashboard</a:t>
            </a:r>
            <a:endParaRPr b="1" i="0" sz="3000" u="none" cap="none" strike="noStrike">
              <a:solidFill>
                <a:schemeClr val="dk1"/>
              </a:solidFill>
              <a:latin typeface="Montserrat"/>
              <a:ea typeface="Montserrat"/>
              <a:cs typeface="Montserrat"/>
              <a:sym typeface="Montserrat"/>
            </a:endParaRPr>
          </a:p>
        </p:txBody>
      </p:sp>
      <p:sp>
        <p:nvSpPr>
          <p:cNvPr id="908" name="Google Shape;908;p74"/>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5"/>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OUR</a:t>
            </a:r>
            <a:br>
              <a:rPr b="1" i="0" lang="en" sz="3800" u="none" cap="none" strike="noStrike">
                <a:solidFill>
                  <a:srgbClr val="2C99B4"/>
                </a:solidFill>
                <a:latin typeface="Montserrat"/>
                <a:ea typeface="Montserrat"/>
                <a:cs typeface="Montserrat"/>
                <a:sym typeface="Montserrat"/>
              </a:rPr>
            </a:br>
            <a:r>
              <a:rPr b="1" i="0" lang="en" sz="3300" u="none" cap="none" strike="noStrike">
                <a:solidFill>
                  <a:srgbClr val="2C99B4"/>
                </a:solidFill>
                <a:latin typeface="Montserrat"/>
                <a:ea typeface="Montserrat"/>
                <a:cs typeface="Montserrat"/>
                <a:sym typeface="Montserrat"/>
              </a:rPr>
              <a:t>RECOMMENDATIONS</a:t>
            </a:r>
            <a:endParaRPr b="1" i="0" sz="3300" u="none" cap="none" strike="noStrike">
              <a:solidFill>
                <a:srgbClr val="2C99B4"/>
              </a:solidFill>
              <a:latin typeface="Montserrat"/>
              <a:ea typeface="Montserrat"/>
              <a:cs typeface="Montserrat"/>
              <a:sym typeface="Montserrat"/>
            </a:endParaRPr>
          </a:p>
        </p:txBody>
      </p:sp>
      <p:sp>
        <p:nvSpPr>
          <p:cNvPr id="914" name="Google Shape;914;p75"/>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915" name="Google Shape;915;p75"/>
          <p:cNvGrpSpPr/>
          <p:nvPr/>
        </p:nvGrpSpPr>
        <p:grpSpPr>
          <a:xfrm>
            <a:off x="6468666" y="1590793"/>
            <a:ext cx="2438964" cy="1200896"/>
            <a:chOff x="10263392" y="3506605"/>
            <a:chExt cx="3873831" cy="1908001"/>
          </a:xfrm>
        </p:grpSpPr>
        <p:sp>
          <p:nvSpPr>
            <p:cNvPr id="916" name="Google Shape;916;p75"/>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17" name="Google Shape;917;p75"/>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18" name="Google Shape;918;p75"/>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19" name="Google Shape;919;p75"/>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0" name="Google Shape;920;p75"/>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1" name="Google Shape;921;p75"/>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2" name="Google Shape;922;p75"/>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3" name="Google Shape;923;p75"/>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4" name="Google Shape;924;p75"/>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5" name="Google Shape;925;p75"/>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6" name="Google Shape;926;p75"/>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7" name="Google Shape;927;p75"/>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8" name="Google Shape;928;p75"/>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29" name="Google Shape;929;p75"/>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0" name="Google Shape;930;p75"/>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1" name="Google Shape;931;p75"/>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2" name="Google Shape;932;p75"/>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3" name="Google Shape;933;p75"/>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4" name="Google Shape;934;p75"/>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935" name="Google Shape;935;p75"/>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936" name="Google Shape;936;p75"/>
          <p:cNvGrpSpPr/>
          <p:nvPr/>
        </p:nvGrpSpPr>
        <p:grpSpPr>
          <a:xfrm>
            <a:off x="6435178" y="1554044"/>
            <a:ext cx="2507274" cy="1171424"/>
            <a:chOff x="17155900" y="4144117"/>
            <a:chExt cx="6684281" cy="3123796"/>
          </a:xfrm>
        </p:grpSpPr>
        <p:sp>
          <p:nvSpPr>
            <p:cNvPr id="937" name="Google Shape;937;p75"/>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8" name="Google Shape;938;p75"/>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39" name="Google Shape;939;p75"/>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40" name="Google Shape;940;p75"/>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41" name="Google Shape;941;p75"/>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42" name="Google Shape;942;p75"/>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43" name="Google Shape;943;p75"/>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44" name="Google Shape;944;p75"/>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945" name="Google Shape;945;p75"/>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6"/>
          <p:cNvSpPr txBox="1"/>
          <p:nvPr/>
        </p:nvSpPr>
        <p:spPr>
          <a:xfrm>
            <a:off x="3323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Identify important business processes</a:t>
            </a:r>
            <a:endParaRPr b="1" i="0" sz="3000" u="none" cap="none" strike="noStrike">
              <a:solidFill>
                <a:schemeClr val="dk1"/>
              </a:solidFill>
              <a:latin typeface="Montserrat"/>
              <a:ea typeface="Montserrat"/>
              <a:cs typeface="Montserrat"/>
              <a:sym typeface="Montserrat"/>
            </a:endParaRPr>
          </a:p>
        </p:txBody>
      </p:sp>
      <p:grpSp>
        <p:nvGrpSpPr>
          <p:cNvPr id="951" name="Google Shape;951;p76"/>
          <p:cNvGrpSpPr/>
          <p:nvPr/>
        </p:nvGrpSpPr>
        <p:grpSpPr>
          <a:xfrm>
            <a:off x="4228019" y="1204521"/>
            <a:ext cx="687962" cy="831163"/>
            <a:chOff x="3926225" y="4399275"/>
            <a:chExt cx="360775" cy="483150"/>
          </a:xfrm>
        </p:grpSpPr>
        <p:sp>
          <p:nvSpPr>
            <p:cNvPr id="952" name="Google Shape;952;p76"/>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53" name="Google Shape;953;p76"/>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4" name="Google Shape;954;p76"/>
          <p:cNvGrpSpPr/>
          <p:nvPr/>
        </p:nvGrpSpPr>
        <p:grpSpPr>
          <a:xfrm>
            <a:off x="1736916" y="1245209"/>
            <a:ext cx="778727" cy="749767"/>
            <a:chOff x="-31874100" y="1939525"/>
            <a:chExt cx="271750" cy="291500"/>
          </a:xfrm>
        </p:grpSpPr>
        <p:sp>
          <p:nvSpPr>
            <p:cNvPr id="955" name="Google Shape;955;p76"/>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6"/>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 name="Google Shape;957;p76"/>
          <p:cNvSpPr/>
          <p:nvPr/>
        </p:nvSpPr>
        <p:spPr>
          <a:xfrm>
            <a:off x="6769225" y="1245200"/>
            <a:ext cx="622592" cy="749767"/>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txBox="1"/>
          <p:nvPr/>
        </p:nvSpPr>
        <p:spPr>
          <a:xfrm>
            <a:off x="3574800" y="2154575"/>
            <a:ext cx="1994400" cy="10707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b="1" lang="en" sz="1800" u="sng">
                <a:solidFill>
                  <a:srgbClr val="4E4E4E"/>
                </a:solidFill>
                <a:latin typeface="Titillium Web"/>
                <a:ea typeface="Titillium Web"/>
                <a:cs typeface="Titillium Web"/>
                <a:sym typeface="Titillium Web"/>
              </a:rPr>
              <a:t>Personal Advisor</a:t>
            </a:r>
            <a:endParaRPr b="1" sz="1800" u="sng">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800">
                <a:solidFill>
                  <a:srgbClr val="4E4E4E"/>
                </a:solidFill>
                <a:latin typeface="Titillium Web"/>
                <a:ea typeface="Titillium Web"/>
                <a:cs typeface="Titillium Web"/>
                <a:sym typeface="Titillium Web"/>
              </a:rPr>
              <a:t>Invest in more personalised service</a:t>
            </a:r>
            <a:endParaRPr sz="1800">
              <a:solidFill>
                <a:srgbClr val="4E4E4E"/>
              </a:solidFill>
              <a:latin typeface="Titillium Web"/>
              <a:ea typeface="Titillium Web"/>
              <a:cs typeface="Titillium Web"/>
              <a:sym typeface="Titillium Web"/>
            </a:endParaRPr>
          </a:p>
        </p:txBody>
      </p:sp>
      <p:sp>
        <p:nvSpPr>
          <p:cNvPr id="959" name="Google Shape;959;p76"/>
          <p:cNvSpPr txBox="1"/>
          <p:nvPr/>
        </p:nvSpPr>
        <p:spPr>
          <a:xfrm>
            <a:off x="961237" y="2154575"/>
            <a:ext cx="2330100" cy="10707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b="1" lang="en" sz="1800" u="sng">
                <a:solidFill>
                  <a:srgbClr val="4E4E4E"/>
                </a:solidFill>
                <a:latin typeface="Titillium Web"/>
                <a:ea typeface="Titillium Web"/>
                <a:cs typeface="Titillium Web"/>
                <a:sym typeface="Titillium Web"/>
              </a:rPr>
              <a:t>Feedback </a:t>
            </a:r>
            <a:endParaRPr b="1" sz="1800" u="sng">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7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700">
                <a:solidFill>
                  <a:srgbClr val="4E4E4E"/>
                </a:solidFill>
                <a:latin typeface="Titillium Web"/>
                <a:ea typeface="Titillium Web"/>
                <a:cs typeface="Titillium Web"/>
                <a:sym typeface="Titillium Web"/>
              </a:rPr>
              <a:t>Understand the reasons for high and low feedback from past and current customers</a:t>
            </a:r>
            <a:endParaRPr sz="17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7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700">
                <a:solidFill>
                  <a:srgbClr val="4E4E4E"/>
                </a:solidFill>
                <a:latin typeface="Titillium Web"/>
                <a:ea typeface="Titillium Web"/>
                <a:cs typeface="Titillium Web"/>
                <a:sym typeface="Titillium Web"/>
              </a:rPr>
              <a:t>Address main concerns</a:t>
            </a:r>
            <a:endParaRPr sz="1700">
              <a:solidFill>
                <a:srgbClr val="4E4E4E"/>
              </a:solidFill>
              <a:latin typeface="Titillium Web"/>
              <a:ea typeface="Titillium Web"/>
              <a:cs typeface="Titillium Web"/>
              <a:sym typeface="Titillium Web"/>
            </a:endParaRPr>
          </a:p>
        </p:txBody>
      </p:sp>
      <p:sp>
        <p:nvSpPr>
          <p:cNvPr id="960" name="Google Shape;960;p76"/>
          <p:cNvSpPr txBox="1"/>
          <p:nvPr/>
        </p:nvSpPr>
        <p:spPr>
          <a:xfrm>
            <a:off x="6156875" y="2154575"/>
            <a:ext cx="1994400" cy="10707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None/>
            </a:pPr>
            <a:r>
              <a:rPr b="1" lang="en" sz="1800" u="sng">
                <a:solidFill>
                  <a:srgbClr val="4E4E4E"/>
                </a:solidFill>
                <a:latin typeface="Titillium Web"/>
                <a:ea typeface="Titillium Web"/>
                <a:cs typeface="Titillium Web"/>
                <a:sym typeface="Titillium Web"/>
              </a:rPr>
              <a:t>Membership usage</a:t>
            </a:r>
            <a:endParaRPr b="1" sz="1800" u="sng">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t/>
            </a:r>
            <a:endParaRPr sz="1800">
              <a:solidFill>
                <a:srgbClr val="4E4E4E"/>
              </a:solidFill>
              <a:latin typeface="Titillium Web"/>
              <a:ea typeface="Titillium Web"/>
              <a:cs typeface="Titillium Web"/>
              <a:sym typeface="Titillium Web"/>
            </a:endParaRPr>
          </a:p>
          <a:p>
            <a:pPr indent="0" lvl="0" marL="0" marR="0" rtl="0" algn="ctr">
              <a:lnSpc>
                <a:spcPct val="100000"/>
              </a:lnSpc>
              <a:spcBef>
                <a:spcPts val="0"/>
              </a:spcBef>
              <a:spcAft>
                <a:spcPts val="0"/>
              </a:spcAft>
              <a:buNone/>
            </a:pPr>
            <a:r>
              <a:rPr lang="en" sz="1800">
                <a:solidFill>
                  <a:srgbClr val="4E4E4E"/>
                </a:solidFill>
                <a:latin typeface="Titillium Web"/>
                <a:ea typeface="Titillium Web"/>
                <a:cs typeface="Titillium Web"/>
                <a:sym typeface="Titillium Web"/>
              </a:rPr>
              <a:t>Market the benefits of the membership card</a:t>
            </a:r>
            <a:endParaRPr sz="1800">
              <a:solidFill>
                <a:srgbClr val="4E4E4E"/>
              </a:solidFill>
              <a:latin typeface="Titillium Web"/>
              <a:ea typeface="Titillium Web"/>
              <a:cs typeface="Titillium Web"/>
              <a:sym typeface="Titillium Web"/>
            </a:endParaRPr>
          </a:p>
        </p:txBody>
      </p:sp>
      <p:sp>
        <p:nvSpPr>
          <p:cNvPr id="961" name="Google Shape;961;p76"/>
          <p:cNvSpPr/>
          <p:nvPr/>
        </p:nvSpPr>
        <p:spPr>
          <a:xfrm>
            <a:off x="7907750" y="48205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7"/>
          <p:cNvSpPr txBox="1"/>
          <p:nvPr/>
        </p:nvSpPr>
        <p:spPr>
          <a:xfrm>
            <a:off x="789527" y="3217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Identify favourable customers</a:t>
            </a:r>
            <a:endParaRPr b="1" i="0" sz="3000" u="none" cap="none" strike="noStrike">
              <a:solidFill>
                <a:schemeClr val="dk1"/>
              </a:solidFill>
              <a:latin typeface="Montserrat"/>
              <a:ea typeface="Montserrat"/>
              <a:cs typeface="Montserrat"/>
              <a:sym typeface="Montserrat"/>
            </a:endParaRPr>
          </a:p>
        </p:txBody>
      </p:sp>
      <p:sp>
        <p:nvSpPr>
          <p:cNvPr id="967" name="Google Shape;967;p77"/>
          <p:cNvSpPr txBox="1"/>
          <p:nvPr/>
        </p:nvSpPr>
        <p:spPr>
          <a:xfrm>
            <a:off x="4098325" y="972188"/>
            <a:ext cx="1879800" cy="411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 sz="2000">
                <a:solidFill>
                  <a:srgbClr val="4E4E4E"/>
                </a:solidFill>
                <a:latin typeface="Titillium Web"/>
                <a:ea typeface="Titillium Web"/>
                <a:cs typeface="Titillium Web"/>
                <a:sym typeface="Titillium Web"/>
              </a:rPr>
              <a:t>Younger Males</a:t>
            </a:r>
            <a:endParaRPr sz="2000">
              <a:solidFill>
                <a:srgbClr val="4E4E4E"/>
              </a:solidFill>
              <a:latin typeface="Titillium Web"/>
              <a:ea typeface="Titillium Web"/>
              <a:cs typeface="Titillium Web"/>
              <a:sym typeface="Titillium Web"/>
            </a:endParaRPr>
          </a:p>
        </p:txBody>
      </p:sp>
      <p:grpSp>
        <p:nvGrpSpPr>
          <p:cNvPr id="968" name="Google Shape;968;p77"/>
          <p:cNvGrpSpPr/>
          <p:nvPr/>
        </p:nvGrpSpPr>
        <p:grpSpPr>
          <a:xfrm>
            <a:off x="3335375" y="837166"/>
            <a:ext cx="677727" cy="681924"/>
            <a:chOff x="-56774050" y="1904075"/>
            <a:chExt cx="279625" cy="318225"/>
          </a:xfrm>
        </p:grpSpPr>
        <p:sp>
          <p:nvSpPr>
            <p:cNvPr id="969" name="Google Shape;969;p77"/>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7"/>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1" name="Google Shape;971;p77"/>
          <p:cNvPicPr preferRelativeResize="0"/>
          <p:nvPr/>
        </p:nvPicPr>
        <p:blipFill>
          <a:blip r:embed="rId3">
            <a:alphaModFix/>
          </a:blip>
          <a:stretch>
            <a:fillRect/>
          </a:stretch>
        </p:blipFill>
        <p:spPr>
          <a:xfrm>
            <a:off x="1681655" y="1595300"/>
            <a:ext cx="5756671" cy="2914275"/>
          </a:xfrm>
          <a:prstGeom prst="rect">
            <a:avLst/>
          </a:prstGeom>
          <a:noFill/>
          <a:ln cap="flat" cmpd="sng" w="12700">
            <a:solidFill>
              <a:srgbClr val="000000"/>
            </a:solidFill>
            <a:prstDash val="solid"/>
            <a:miter lim="8000"/>
            <a:headEnd len="sm" w="sm" type="none"/>
            <a:tailEnd len="sm" w="sm" type="none"/>
          </a:ln>
        </p:spPr>
      </p:pic>
      <p:sp>
        <p:nvSpPr>
          <p:cNvPr id="972" name="Google Shape;972;p77"/>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8"/>
          <p:cNvSpPr txBox="1"/>
          <p:nvPr/>
        </p:nvSpPr>
        <p:spPr>
          <a:xfrm>
            <a:off x="865727" y="3217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Identify favourable customers</a:t>
            </a:r>
            <a:endParaRPr b="1" i="0" sz="3000" u="none" cap="none" strike="noStrike">
              <a:solidFill>
                <a:schemeClr val="dk1"/>
              </a:solidFill>
              <a:latin typeface="Montserrat"/>
              <a:ea typeface="Montserrat"/>
              <a:cs typeface="Montserrat"/>
              <a:sym typeface="Montserrat"/>
            </a:endParaRPr>
          </a:p>
        </p:txBody>
      </p:sp>
      <p:sp>
        <p:nvSpPr>
          <p:cNvPr id="978" name="Google Shape;978;p78"/>
          <p:cNvSpPr txBox="1"/>
          <p:nvPr/>
        </p:nvSpPr>
        <p:spPr>
          <a:xfrm>
            <a:off x="4253500" y="1158563"/>
            <a:ext cx="1879800" cy="411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None/>
            </a:pPr>
            <a:r>
              <a:rPr lang="en" sz="2000">
                <a:solidFill>
                  <a:srgbClr val="4E4E4E"/>
                </a:solidFill>
                <a:latin typeface="Titillium Web"/>
                <a:ea typeface="Titillium Web"/>
                <a:cs typeface="Titillium Web"/>
                <a:sym typeface="Titillium Web"/>
              </a:rPr>
              <a:t>Younger Males</a:t>
            </a:r>
            <a:endParaRPr sz="2000">
              <a:solidFill>
                <a:srgbClr val="4E4E4E"/>
              </a:solidFill>
              <a:latin typeface="Titillium Web"/>
              <a:ea typeface="Titillium Web"/>
              <a:cs typeface="Titillium Web"/>
              <a:sym typeface="Titillium Web"/>
            </a:endParaRPr>
          </a:p>
        </p:txBody>
      </p:sp>
      <p:grpSp>
        <p:nvGrpSpPr>
          <p:cNvPr id="979" name="Google Shape;979;p78"/>
          <p:cNvGrpSpPr/>
          <p:nvPr/>
        </p:nvGrpSpPr>
        <p:grpSpPr>
          <a:xfrm>
            <a:off x="3490550" y="1023541"/>
            <a:ext cx="677727" cy="681924"/>
            <a:chOff x="-56774050" y="1904075"/>
            <a:chExt cx="279625" cy="318225"/>
          </a:xfrm>
        </p:grpSpPr>
        <p:sp>
          <p:nvSpPr>
            <p:cNvPr id="980" name="Google Shape;980;p78"/>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8"/>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78"/>
          <p:cNvSpPr txBox="1"/>
          <p:nvPr/>
        </p:nvSpPr>
        <p:spPr>
          <a:xfrm>
            <a:off x="625802" y="191108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2300">
                <a:solidFill>
                  <a:srgbClr val="2C99B4"/>
                </a:solidFill>
                <a:latin typeface="Montserrat"/>
                <a:ea typeface="Montserrat"/>
                <a:cs typeface="Montserrat"/>
                <a:sym typeface="Montserrat"/>
              </a:rPr>
              <a:t>Address concerns of less favourable groups</a:t>
            </a:r>
            <a:endParaRPr b="1" i="0" sz="2300" u="none" cap="none" strike="noStrike">
              <a:solidFill>
                <a:schemeClr val="dk1"/>
              </a:solidFill>
              <a:latin typeface="Montserrat"/>
              <a:ea typeface="Montserrat"/>
              <a:cs typeface="Montserrat"/>
              <a:sym typeface="Montserrat"/>
            </a:endParaRPr>
          </a:p>
        </p:txBody>
      </p:sp>
      <p:sp>
        <p:nvSpPr>
          <p:cNvPr id="983" name="Google Shape;983;p78"/>
          <p:cNvSpPr txBox="1"/>
          <p:nvPr/>
        </p:nvSpPr>
        <p:spPr>
          <a:xfrm>
            <a:off x="4522575" y="2441875"/>
            <a:ext cx="2970000" cy="681900"/>
          </a:xfrm>
          <a:prstGeom prst="rect">
            <a:avLst/>
          </a:prstGeom>
          <a:noFill/>
          <a:ln>
            <a:noFill/>
          </a:ln>
        </p:spPr>
        <p:txBody>
          <a:bodyPr anchorCtr="0" anchor="t" bIns="17150" lIns="34300" spcFirstLastPara="1" rIns="34300" wrap="square" tIns="17150">
            <a:noAutofit/>
          </a:bodyPr>
          <a:lstStyle/>
          <a:p>
            <a:pPr indent="0" lvl="0" marL="0" rtl="0" algn="just">
              <a:lnSpc>
                <a:spcPct val="115000"/>
              </a:lnSpc>
              <a:spcBef>
                <a:spcPts val="1200"/>
              </a:spcBef>
              <a:spcAft>
                <a:spcPts val="0"/>
              </a:spcAft>
              <a:buNone/>
            </a:pPr>
            <a:r>
              <a:rPr b="1" lang="en" sz="1700">
                <a:latin typeface="Titillium Web"/>
                <a:ea typeface="Titillium Web"/>
                <a:cs typeface="Titillium Web"/>
                <a:sym typeface="Titillium Web"/>
              </a:rPr>
              <a:t>59% </a:t>
            </a:r>
            <a:r>
              <a:rPr lang="en" sz="1700">
                <a:latin typeface="Titillium Web"/>
                <a:ea typeface="Titillium Web"/>
                <a:cs typeface="Titillium Web"/>
                <a:sym typeface="Titillium Web"/>
              </a:rPr>
              <a:t>of females</a:t>
            </a:r>
            <a:endParaRPr sz="1700">
              <a:latin typeface="Titillium Web"/>
              <a:ea typeface="Titillium Web"/>
              <a:cs typeface="Titillium Web"/>
              <a:sym typeface="Titillium Web"/>
            </a:endParaRPr>
          </a:p>
          <a:p>
            <a:pPr indent="0" lvl="0" marL="0" rtl="0" algn="l">
              <a:lnSpc>
                <a:spcPct val="115000"/>
              </a:lnSpc>
              <a:spcBef>
                <a:spcPts val="1200"/>
              </a:spcBef>
              <a:spcAft>
                <a:spcPts val="1200"/>
              </a:spcAft>
              <a:buNone/>
            </a:pPr>
            <a:r>
              <a:rPr lang="en" sz="1700">
                <a:latin typeface="Titillium Web"/>
                <a:ea typeface="Titillium Web"/>
                <a:cs typeface="Titillium Web"/>
                <a:sym typeface="Titillium Web"/>
              </a:rPr>
              <a:t>“Being able to provide for their family/children and about security and comfort”</a:t>
            </a:r>
            <a:endParaRPr sz="1700">
              <a:solidFill>
                <a:srgbClr val="4E4E4E"/>
              </a:solidFill>
              <a:latin typeface="Titillium Web"/>
              <a:ea typeface="Titillium Web"/>
              <a:cs typeface="Titillium Web"/>
              <a:sym typeface="Titillium Web"/>
            </a:endParaRPr>
          </a:p>
        </p:txBody>
      </p:sp>
      <p:grpSp>
        <p:nvGrpSpPr>
          <p:cNvPr id="984" name="Google Shape;984;p78"/>
          <p:cNvGrpSpPr/>
          <p:nvPr/>
        </p:nvGrpSpPr>
        <p:grpSpPr>
          <a:xfrm>
            <a:off x="2414368" y="2407295"/>
            <a:ext cx="1624896" cy="1500561"/>
            <a:chOff x="5681300" y="2527788"/>
            <a:chExt cx="805800" cy="805800"/>
          </a:xfrm>
        </p:grpSpPr>
        <p:sp>
          <p:nvSpPr>
            <p:cNvPr id="985" name="Google Shape;985;p78"/>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8"/>
            <p:cNvSpPr/>
            <p:nvPr/>
          </p:nvSpPr>
          <p:spPr>
            <a:xfrm>
              <a:off x="5681300" y="2527788"/>
              <a:ext cx="805800" cy="805800"/>
            </a:xfrm>
            <a:prstGeom prst="pie">
              <a:avLst>
                <a:gd fmla="val 16244250" name="adj1"/>
                <a:gd fmla="val 6626171" name="adj2"/>
              </a:avLst>
            </a:prstGeom>
            <a:solidFill>
              <a:srgbClr val="2581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78"/>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9"/>
          <p:cNvSpPr txBox="1"/>
          <p:nvPr/>
        </p:nvSpPr>
        <p:spPr>
          <a:xfrm>
            <a:off x="7133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Impact of Internal vs External factors</a:t>
            </a:r>
            <a:endParaRPr b="1" i="0" sz="3000" u="none" cap="none" strike="noStrike">
              <a:solidFill>
                <a:schemeClr val="dk1"/>
              </a:solidFill>
              <a:latin typeface="Montserrat"/>
              <a:ea typeface="Montserrat"/>
              <a:cs typeface="Montserrat"/>
              <a:sym typeface="Montserrat"/>
            </a:endParaRPr>
          </a:p>
        </p:txBody>
      </p:sp>
      <p:sp>
        <p:nvSpPr>
          <p:cNvPr id="993" name="Google Shape;993;p79"/>
          <p:cNvSpPr txBox="1"/>
          <p:nvPr/>
        </p:nvSpPr>
        <p:spPr>
          <a:xfrm>
            <a:off x="625802" y="14164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2300">
                <a:solidFill>
                  <a:srgbClr val="2C99B4"/>
                </a:solidFill>
                <a:latin typeface="Montserrat"/>
                <a:ea typeface="Montserrat"/>
                <a:cs typeface="Montserrat"/>
                <a:sym typeface="Montserrat"/>
              </a:rPr>
              <a:t>79.3% vs 95%</a:t>
            </a:r>
            <a:endParaRPr b="1" i="0" sz="2300" u="none" cap="none" strike="noStrike">
              <a:solidFill>
                <a:schemeClr val="dk1"/>
              </a:solidFill>
              <a:latin typeface="Montserrat"/>
              <a:ea typeface="Montserrat"/>
              <a:cs typeface="Montserrat"/>
              <a:sym typeface="Montserrat"/>
            </a:endParaRPr>
          </a:p>
        </p:txBody>
      </p:sp>
      <p:sp>
        <p:nvSpPr>
          <p:cNvPr id="994" name="Google Shape;994;p79"/>
          <p:cNvSpPr txBox="1"/>
          <p:nvPr/>
        </p:nvSpPr>
        <p:spPr>
          <a:xfrm>
            <a:off x="4330600" y="2407300"/>
            <a:ext cx="2970000" cy="681900"/>
          </a:xfrm>
          <a:prstGeom prst="rect">
            <a:avLst/>
          </a:prstGeom>
          <a:noFill/>
          <a:ln>
            <a:noFill/>
          </a:ln>
        </p:spPr>
        <p:txBody>
          <a:bodyPr anchorCtr="0" anchor="t" bIns="17150" lIns="34300" spcFirstLastPara="1" rIns="34300" wrap="square" tIns="17150">
            <a:noAutofit/>
          </a:bodyPr>
          <a:lstStyle/>
          <a:p>
            <a:pPr indent="0" lvl="0" marL="0" rtl="0" algn="just">
              <a:lnSpc>
                <a:spcPct val="115000"/>
              </a:lnSpc>
              <a:spcBef>
                <a:spcPts val="1200"/>
              </a:spcBef>
              <a:spcAft>
                <a:spcPts val="1200"/>
              </a:spcAft>
              <a:buNone/>
            </a:pPr>
            <a:r>
              <a:t/>
            </a:r>
            <a:endParaRPr sz="2300">
              <a:solidFill>
                <a:srgbClr val="4E4E4E"/>
              </a:solidFill>
              <a:latin typeface="Titillium Web"/>
              <a:ea typeface="Titillium Web"/>
              <a:cs typeface="Titillium Web"/>
              <a:sym typeface="Titillium Web"/>
            </a:endParaRPr>
          </a:p>
        </p:txBody>
      </p:sp>
      <p:pic>
        <p:nvPicPr>
          <p:cNvPr id="995" name="Google Shape;995;p79"/>
          <p:cNvPicPr preferRelativeResize="0"/>
          <p:nvPr/>
        </p:nvPicPr>
        <p:blipFill>
          <a:blip r:embed="rId3">
            <a:alphaModFix/>
          </a:blip>
          <a:stretch>
            <a:fillRect/>
          </a:stretch>
        </p:blipFill>
        <p:spPr>
          <a:xfrm flipH="1">
            <a:off x="3647700" y="2282173"/>
            <a:ext cx="1723150" cy="1723150"/>
          </a:xfrm>
          <a:prstGeom prst="rect">
            <a:avLst/>
          </a:prstGeom>
          <a:noFill/>
          <a:ln>
            <a:noFill/>
          </a:ln>
        </p:spPr>
      </p:pic>
      <p:sp>
        <p:nvSpPr>
          <p:cNvPr id="996" name="Google Shape;996;p79"/>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0"/>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EXTENDING</a:t>
            </a:r>
            <a:br>
              <a:rPr b="1" i="0" lang="en" sz="3800" u="none" cap="none" strike="noStrike">
                <a:solidFill>
                  <a:srgbClr val="2C99B4"/>
                </a:solidFill>
                <a:latin typeface="Montserrat"/>
                <a:ea typeface="Montserrat"/>
                <a:cs typeface="Montserrat"/>
                <a:sym typeface="Montserrat"/>
              </a:rPr>
            </a:br>
            <a:r>
              <a:rPr b="1" i="0" lang="en" sz="3800" u="none" cap="none" strike="noStrike">
                <a:solidFill>
                  <a:srgbClr val="2C99B4"/>
                </a:solidFill>
                <a:latin typeface="Montserrat"/>
                <a:ea typeface="Montserrat"/>
                <a:cs typeface="Montserrat"/>
                <a:sym typeface="Montserrat"/>
              </a:rPr>
              <a:t>OUR SOLUTION</a:t>
            </a:r>
            <a:endParaRPr b="1" i="0" sz="3800" u="none" cap="none" strike="noStrike">
              <a:solidFill>
                <a:srgbClr val="2C99B4"/>
              </a:solidFill>
              <a:latin typeface="Montserrat"/>
              <a:ea typeface="Montserrat"/>
              <a:cs typeface="Montserrat"/>
              <a:sym typeface="Montserrat"/>
            </a:endParaRPr>
          </a:p>
        </p:txBody>
      </p:sp>
      <p:sp>
        <p:nvSpPr>
          <p:cNvPr id="1002" name="Google Shape;1002;p80"/>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1003" name="Google Shape;1003;p80"/>
          <p:cNvGrpSpPr/>
          <p:nvPr/>
        </p:nvGrpSpPr>
        <p:grpSpPr>
          <a:xfrm>
            <a:off x="6468666" y="1590793"/>
            <a:ext cx="2438964" cy="1200896"/>
            <a:chOff x="10263392" y="3506605"/>
            <a:chExt cx="3873831" cy="1908001"/>
          </a:xfrm>
        </p:grpSpPr>
        <p:sp>
          <p:nvSpPr>
            <p:cNvPr id="1004" name="Google Shape;1004;p80"/>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05" name="Google Shape;1005;p80"/>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06" name="Google Shape;1006;p80"/>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07" name="Google Shape;1007;p80"/>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08" name="Google Shape;1008;p80"/>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09" name="Google Shape;1009;p80"/>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0" name="Google Shape;1010;p80"/>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1" name="Google Shape;1011;p80"/>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2" name="Google Shape;1012;p80"/>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3" name="Google Shape;1013;p80"/>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4" name="Google Shape;1014;p80"/>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5" name="Google Shape;1015;p80"/>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6" name="Google Shape;1016;p80"/>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7" name="Google Shape;1017;p80"/>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8" name="Google Shape;1018;p80"/>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19" name="Google Shape;1019;p80"/>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0" name="Google Shape;1020;p80"/>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1" name="Google Shape;1021;p80"/>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2" name="Google Shape;1022;p80"/>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1023" name="Google Shape;1023;p80"/>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1024" name="Google Shape;1024;p80"/>
          <p:cNvGrpSpPr/>
          <p:nvPr/>
        </p:nvGrpSpPr>
        <p:grpSpPr>
          <a:xfrm>
            <a:off x="6435178" y="1554044"/>
            <a:ext cx="2507274" cy="1171424"/>
            <a:chOff x="17155900" y="4144117"/>
            <a:chExt cx="6684281" cy="3123796"/>
          </a:xfrm>
        </p:grpSpPr>
        <p:sp>
          <p:nvSpPr>
            <p:cNvPr id="1025" name="Google Shape;1025;p80"/>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6" name="Google Shape;1026;p80"/>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7" name="Google Shape;1027;p80"/>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8" name="Google Shape;1028;p80"/>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29" name="Google Shape;1029;p80"/>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30" name="Google Shape;1030;p80"/>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31" name="Google Shape;1031;p80"/>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32" name="Google Shape;1032;p80"/>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33" name="Google Shape;1033;p80"/>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81"/>
          <p:cNvSpPr txBox="1"/>
          <p:nvPr/>
        </p:nvSpPr>
        <p:spPr>
          <a:xfrm>
            <a:off x="7895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Creating a Personalised Solution</a:t>
            </a:r>
            <a:endParaRPr b="1" i="0" sz="3000" u="none" cap="none" strike="noStrike">
              <a:solidFill>
                <a:schemeClr val="dk1"/>
              </a:solidFill>
              <a:latin typeface="Montserrat"/>
              <a:ea typeface="Montserrat"/>
              <a:cs typeface="Montserrat"/>
              <a:sym typeface="Montserrat"/>
            </a:endParaRPr>
          </a:p>
        </p:txBody>
      </p:sp>
      <p:sp>
        <p:nvSpPr>
          <p:cNvPr id="1039" name="Google Shape;1039;p81"/>
          <p:cNvSpPr txBox="1"/>
          <p:nvPr/>
        </p:nvSpPr>
        <p:spPr>
          <a:xfrm>
            <a:off x="1193550" y="1229200"/>
            <a:ext cx="7061700" cy="886200"/>
          </a:xfrm>
          <a:prstGeom prst="rect">
            <a:avLst/>
          </a:prstGeom>
          <a:noFill/>
          <a:ln>
            <a:noFill/>
          </a:ln>
        </p:spPr>
        <p:txBody>
          <a:bodyPr anchorCtr="0" anchor="t" bIns="17150" lIns="34300" spcFirstLastPara="1" rIns="34300" wrap="square" tIns="17150">
            <a:noAutofit/>
          </a:bodyPr>
          <a:lstStyle/>
          <a:p>
            <a:pPr indent="-342900" lvl="0" marL="457200" rtl="0" algn="just">
              <a:lnSpc>
                <a:spcPct val="115000"/>
              </a:lnSpc>
              <a:spcBef>
                <a:spcPts val="1200"/>
              </a:spcBef>
              <a:spcAft>
                <a:spcPts val="0"/>
              </a:spcAft>
              <a:buSzPts val="1800"/>
              <a:buFont typeface="Titillium Web"/>
              <a:buChar char="-"/>
            </a:pPr>
            <a:r>
              <a:rPr lang="en" sz="1800">
                <a:latin typeface="Titillium Web"/>
                <a:ea typeface="Titillium Web"/>
                <a:cs typeface="Titillium Web"/>
                <a:sym typeface="Titillium Web"/>
              </a:rPr>
              <a:t>Understand how the significant internal retention predictors vary with each of the external variables</a:t>
            </a:r>
            <a:endParaRPr sz="1800">
              <a:latin typeface="Titillium Web"/>
              <a:ea typeface="Titillium Web"/>
              <a:cs typeface="Titillium Web"/>
              <a:sym typeface="Titillium Web"/>
            </a:endParaRPr>
          </a:p>
        </p:txBody>
      </p:sp>
      <p:grpSp>
        <p:nvGrpSpPr>
          <p:cNvPr id="1040" name="Google Shape;1040;p81"/>
          <p:cNvGrpSpPr/>
          <p:nvPr/>
        </p:nvGrpSpPr>
        <p:grpSpPr>
          <a:xfrm>
            <a:off x="2932279" y="2357651"/>
            <a:ext cx="784486" cy="774146"/>
            <a:chOff x="-54826975" y="1903275"/>
            <a:chExt cx="297300" cy="319025"/>
          </a:xfrm>
        </p:grpSpPr>
        <p:sp>
          <p:nvSpPr>
            <p:cNvPr id="1041" name="Google Shape;1041;p81"/>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1"/>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1"/>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81"/>
          <p:cNvGrpSpPr/>
          <p:nvPr/>
        </p:nvGrpSpPr>
        <p:grpSpPr>
          <a:xfrm>
            <a:off x="5332322" y="2404603"/>
            <a:ext cx="856577" cy="744137"/>
            <a:chOff x="1044400" y="2917425"/>
            <a:chExt cx="248125" cy="281550"/>
          </a:xfrm>
        </p:grpSpPr>
        <p:sp>
          <p:nvSpPr>
            <p:cNvPr id="1045" name="Google Shape;1045;p81"/>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1"/>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1"/>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1"/>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1"/>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1050" name="Google Shape;1050;p81"/>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1051" name="Google Shape;1051;p81"/>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1052" name="Google Shape;1052;p81"/>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1"/>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81"/>
          <p:cNvSpPr txBox="1"/>
          <p:nvPr/>
        </p:nvSpPr>
        <p:spPr>
          <a:xfrm>
            <a:off x="1254275" y="3427625"/>
            <a:ext cx="7061700" cy="1033800"/>
          </a:xfrm>
          <a:prstGeom prst="rect">
            <a:avLst/>
          </a:prstGeom>
          <a:noFill/>
          <a:ln>
            <a:noFill/>
          </a:ln>
        </p:spPr>
        <p:txBody>
          <a:bodyPr anchorCtr="0" anchor="t" bIns="17150" lIns="34300" spcFirstLastPara="1" rIns="34300" wrap="square" tIns="17150">
            <a:noAutofit/>
          </a:bodyPr>
          <a:lstStyle/>
          <a:p>
            <a:pPr indent="-342900" lvl="0" marL="457200" rtl="0" algn="just">
              <a:lnSpc>
                <a:spcPct val="115000"/>
              </a:lnSpc>
              <a:spcBef>
                <a:spcPts val="1200"/>
              </a:spcBef>
              <a:spcAft>
                <a:spcPts val="0"/>
              </a:spcAft>
              <a:buSzPts val="1800"/>
              <a:buFont typeface="Titillium Web"/>
              <a:buChar char="-"/>
            </a:pPr>
            <a:r>
              <a:rPr lang="en" sz="1800">
                <a:latin typeface="Titillium Web"/>
                <a:ea typeface="Titillium Web"/>
                <a:cs typeface="Titillium Web"/>
                <a:sym typeface="Titillium Web"/>
              </a:rPr>
              <a:t>“</a:t>
            </a:r>
            <a:r>
              <a:rPr lang="en" sz="1800">
                <a:latin typeface="Titillium Web"/>
                <a:ea typeface="Titillium Web"/>
                <a:cs typeface="Titillium Web"/>
                <a:sym typeface="Titillium Web"/>
              </a:rPr>
              <a:t>NumberOfComplaints” is a statistically significant predictor</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b="1" lang="en" sz="1800">
                <a:latin typeface="Titillium Web"/>
                <a:ea typeface="Titillium Web"/>
                <a:cs typeface="Titillium Web"/>
                <a:sym typeface="Titillium Web"/>
              </a:rPr>
              <a:t>Odds Ratio </a:t>
            </a:r>
            <a:r>
              <a:rPr lang="en" sz="1800">
                <a:latin typeface="Titillium Web"/>
                <a:ea typeface="Titillium Web"/>
                <a:cs typeface="Titillium Web"/>
                <a:sym typeface="Titillium Web"/>
              </a:rPr>
              <a:t>of “IsActiveMember” more significant</a:t>
            </a:r>
            <a:endParaRPr sz="1800">
              <a:latin typeface="Titillium Web"/>
              <a:ea typeface="Titillium Web"/>
              <a:cs typeface="Titillium Web"/>
              <a:sym typeface="Titillium Web"/>
            </a:endParaRPr>
          </a:p>
        </p:txBody>
      </p:sp>
      <p:sp>
        <p:nvSpPr>
          <p:cNvPr id="1055" name="Google Shape;1055;p81"/>
          <p:cNvSpPr txBox="1"/>
          <p:nvPr/>
        </p:nvSpPr>
        <p:spPr>
          <a:xfrm>
            <a:off x="4294950" y="2328400"/>
            <a:ext cx="554100" cy="886200"/>
          </a:xfrm>
          <a:prstGeom prst="rect">
            <a:avLst/>
          </a:prstGeom>
          <a:noFill/>
          <a:ln>
            <a:noFill/>
          </a:ln>
        </p:spPr>
        <p:txBody>
          <a:bodyPr anchorCtr="0" anchor="t" bIns="17150" lIns="34300" spcFirstLastPara="1" rIns="34300" wrap="square" tIns="17150">
            <a:noAutofit/>
          </a:bodyPr>
          <a:lstStyle/>
          <a:p>
            <a:pPr indent="0" lvl="0" marL="0" rtl="0" algn="ctr">
              <a:lnSpc>
                <a:spcPct val="115000"/>
              </a:lnSpc>
              <a:spcBef>
                <a:spcPts val="1200"/>
              </a:spcBef>
              <a:spcAft>
                <a:spcPts val="1200"/>
              </a:spcAft>
              <a:buNone/>
            </a:pPr>
            <a:r>
              <a:rPr lang="en" sz="1800">
                <a:latin typeface="Titillium Web"/>
                <a:ea typeface="Titillium Web"/>
                <a:cs typeface="Titillium Web"/>
                <a:sym typeface="Titillium Web"/>
              </a:rPr>
              <a:t>vs</a:t>
            </a:r>
            <a:endParaRPr sz="1800">
              <a:latin typeface="Titillium Web"/>
              <a:ea typeface="Titillium Web"/>
              <a:cs typeface="Titillium Web"/>
              <a:sym typeface="Titillium Web"/>
            </a:endParaRPr>
          </a:p>
        </p:txBody>
      </p:sp>
      <p:sp>
        <p:nvSpPr>
          <p:cNvPr id="1056" name="Google Shape;1056;p81"/>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2"/>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THE</a:t>
            </a:r>
            <a:br>
              <a:rPr b="1" i="0" lang="en" sz="3800" u="none" cap="none" strike="noStrike">
                <a:solidFill>
                  <a:srgbClr val="2C99B4"/>
                </a:solidFill>
                <a:latin typeface="Montserrat"/>
                <a:ea typeface="Montserrat"/>
                <a:cs typeface="Montserrat"/>
                <a:sym typeface="Montserrat"/>
              </a:rPr>
            </a:br>
            <a:r>
              <a:rPr b="1" i="0" lang="en" sz="3800" u="none" cap="none" strike="noStrike">
                <a:solidFill>
                  <a:srgbClr val="2C99B4"/>
                </a:solidFill>
                <a:latin typeface="Montserrat"/>
                <a:ea typeface="Montserrat"/>
                <a:cs typeface="Montserrat"/>
                <a:sym typeface="Montserrat"/>
              </a:rPr>
              <a:t>LIMITATIONS</a:t>
            </a:r>
            <a:endParaRPr b="1" i="0" sz="3800" u="none" cap="none" strike="noStrike">
              <a:solidFill>
                <a:srgbClr val="2C99B4"/>
              </a:solidFill>
              <a:latin typeface="Montserrat"/>
              <a:ea typeface="Montserrat"/>
              <a:cs typeface="Montserrat"/>
              <a:sym typeface="Montserrat"/>
            </a:endParaRPr>
          </a:p>
        </p:txBody>
      </p:sp>
      <p:sp>
        <p:nvSpPr>
          <p:cNvPr id="1062" name="Google Shape;1062;p82"/>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1063" name="Google Shape;1063;p82"/>
          <p:cNvGrpSpPr/>
          <p:nvPr/>
        </p:nvGrpSpPr>
        <p:grpSpPr>
          <a:xfrm>
            <a:off x="6468666" y="1590793"/>
            <a:ext cx="2438964" cy="1200896"/>
            <a:chOff x="10263392" y="3506605"/>
            <a:chExt cx="3873831" cy="1908001"/>
          </a:xfrm>
        </p:grpSpPr>
        <p:sp>
          <p:nvSpPr>
            <p:cNvPr id="1064" name="Google Shape;1064;p82"/>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65" name="Google Shape;1065;p82"/>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66" name="Google Shape;1066;p82"/>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67" name="Google Shape;1067;p82"/>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68" name="Google Shape;1068;p82"/>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69" name="Google Shape;1069;p82"/>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0" name="Google Shape;1070;p82"/>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1" name="Google Shape;1071;p82"/>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2" name="Google Shape;1072;p82"/>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3" name="Google Shape;1073;p82"/>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4" name="Google Shape;1074;p82"/>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5" name="Google Shape;1075;p82"/>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6" name="Google Shape;1076;p82"/>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7" name="Google Shape;1077;p82"/>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8" name="Google Shape;1078;p82"/>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79" name="Google Shape;1079;p82"/>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0" name="Google Shape;1080;p82"/>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1" name="Google Shape;1081;p82"/>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2" name="Google Shape;1082;p82"/>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1083" name="Google Shape;1083;p82"/>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1084" name="Google Shape;1084;p82"/>
          <p:cNvGrpSpPr/>
          <p:nvPr/>
        </p:nvGrpSpPr>
        <p:grpSpPr>
          <a:xfrm>
            <a:off x="6435178" y="1554044"/>
            <a:ext cx="2507274" cy="1171424"/>
            <a:chOff x="17155900" y="4144117"/>
            <a:chExt cx="6684281" cy="3123796"/>
          </a:xfrm>
        </p:grpSpPr>
        <p:sp>
          <p:nvSpPr>
            <p:cNvPr id="1085" name="Google Shape;1085;p82"/>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6" name="Google Shape;1086;p82"/>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7" name="Google Shape;1087;p82"/>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8" name="Google Shape;1088;p82"/>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89" name="Google Shape;1089;p82"/>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90" name="Google Shape;1090;p82"/>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91" name="Google Shape;1091;p82"/>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92" name="Google Shape;1092;p82"/>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1093" name="Google Shape;1093;p82"/>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WHY IS THIS RELEVANT?</a:t>
            </a:r>
            <a:endParaRPr b="1" i="0" sz="3000" u="none" cap="none" strike="noStrike">
              <a:solidFill>
                <a:srgbClr val="2C99B4"/>
              </a:solidFill>
              <a:latin typeface="Montserrat"/>
              <a:ea typeface="Montserrat"/>
              <a:cs typeface="Montserrat"/>
              <a:sym typeface="Montserrat"/>
            </a:endParaRPr>
          </a:p>
        </p:txBody>
      </p:sp>
      <p:sp>
        <p:nvSpPr>
          <p:cNvPr id="362" name="Google Shape;362;p38"/>
          <p:cNvSpPr txBox="1"/>
          <p:nvPr/>
        </p:nvSpPr>
        <p:spPr>
          <a:xfrm>
            <a:off x="922475" y="987402"/>
            <a:ext cx="7743300" cy="2725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rgbClr val="1B243B"/>
                </a:solidFill>
                <a:latin typeface="Titillium Web"/>
                <a:ea typeface="Titillium Web"/>
                <a:cs typeface="Titillium Web"/>
                <a:sym typeface="Titillium Web"/>
              </a:rPr>
              <a:t>Retention is particularly poor in the </a:t>
            </a:r>
            <a:r>
              <a:rPr b="1" lang="en" sz="2000">
                <a:solidFill>
                  <a:srgbClr val="2C99B4"/>
                </a:solidFill>
                <a:latin typeface="Titillium Web"/>
                <a:ea typeface="Titillium Web"/>
                <a:cs typeface="Titillium Web"/>
                <a:sym typeface="Titillium Web"/>
              </a:rPr>
              <a:t>Finance (Asset Management) Industry</a:t>
            </a:r>
            <a:r>
              <a:rPr lang="en" sz="2000">
                <a:solidFill>
                  <a:srgbClr val="4E4E4E"/>
                </a:solidFill>
                <a:latin typeface="Titillium Web"/>
                <a:ea typeface="Titillium Web"/>
                <a:cs typeface="Titillium Web"/>
                <a:sym typeface="Titillium Web"/>
              </a:rPr>
              <a:t>;</a:t>
            </a:r>
            <a:r>
              <a:rPr b="1" lang="en" sz="2000">
                <a:solidFill>
                  <a:srgbClr val="4E4E4E"/>
                </a:solidFill>
                <a:latin typeface="Titillium Web"/>
                <a:ea typeface="Titillium Web"/>
                <a:cs typeface="Titillium Web"/>
                <a:sym typeface="Titillium Web"/>
              </a:rPr>
              <a:t> </a:t>
            </a:r>
            <a:r>
              <a:rPr lang="en" sz="2000">
                <a:solidFill>
                  <a:srgbClr val="1B243B"/>
                </a:solidFill>
                <a:latin typeface="Titillium Web"/>
                <a:ea typeface="Titillium Web"/>
                <a:cs typeface="Titillium Web"/>
                <a:sym typeface="Titillium Web"/>
              </a:rPr>
              <a:t>likely caused by </a:t>
            </a:r>
            <a:r>
              <a:rPr b="1" lang="en" sz="2000">
                <a:solidFill>
                  <a:srgbClr val="4E4E4E"/>
                </a:solidFill>
                <a:latin typeface="Titillium Web"/>
                <a:ea typeface="Titillium Web"/>
                <a:cs typeface="Titillium Web"/>
                <a:sym typeface="Titillium Web"/>
              </a:rPr>
              <a:t>huge supply of investment firms.</a:t>
            </a:r>
            <a:r>
              <a:rPr lang="en" sz="2000">
                <a:solidFill>
                  <a:srgbClr val="1B243B"/>
                </a:solidFill>
                <a:latin typeface="Titillium Web"/>
                <a:ea typeface="Titillium Web"/>
                <a:cs typeface="Titillium Web"/>
                <a:sym typeface="Titillium Web"/>
              </a:rPr>
              <a:t> </a:t>
            </a:r>
            <a:endParaRPr sz="2000">
              <a:solidFill>
                <a:srgbClr val="1B243B"/>
              </a:solidFill>
              <a:highlight>
                <a:srgbClr val="FFFF00"/>
              </a:highlight>
              <a:latin typeface="Titillium Web"/>
              <a:ea typeface="Titillium Web"/>
              <a:cs typeface="Titillium Web"/>
              <a:sym typeface="Titillium Web"/>
            </a:endParaRPr>
          </a:p>
          <a:p>
            <a:pPr indent="0" lvl="0" marL="0" rtl="0" algn="l">
              <a:lnSpc>
                <a:spcPct val="115000"/>
              </a:lnSpc>
              <a:spcBef>
                <a:spcPts val="0"/>
              </a:spcBef>
              <a:spcAft>
                <a:spcPts val="0"/>
              </a:spcAft>
              <a:buNone/>
            </a:pPr>
            <a:r>
              <a:t/>
            </a:r>
            <a:endParaRPr>
              <a:solidFill>
                <a:srgbClr val="1B243B"/>
              </a:solidFill>
              <a:highlight>
                <a:srgbClr val="FFFF00"/>
              </a:highlight>
              <a:latin typeface="Titillium Web"/>
              <a:ea typeface="Titillium Web"/>
              <a:cs typeface="Titillium Web"/>
              <a:sym typeface="Titillium Web"/>
            </a:endParaRPr>
          </a:p>
        </p:txBody>
      </p:sp>
      <p:pic>
        <p:nvPicPr>
          <p:cNvPr id="363" name="Google Shape;363;p38"/>
          <p:cNvPicPr preferRelativeResize="0"/>
          <p:nvPr/>
        </p:nvPicPr>
        <p:blipFill>
          <a:blip r:embed="rId3">
            <a:alphaModFix/>
          </a:blip>
          <a:stretch>
            <a:fillRect/>
          </a:stretch>
        </p:blipFill>
        <p:spPr>
          <a:xfrm>
            <a:off x="2025150" y="1951100"/>
            <a:ext cx="5537950" cy="2356350"/>
          </a:xfrm>
          <a:prstGeom prst="rect">
            <a:avLst/>
          </a:prstGeom>
          <a:noFill/>
          <a:ln>
            <a:noFill/>
          </a:ln>
        </p:spPr>
      </p:pic>
      <p:sp>
        <p:nvSpPr>
          <p:cNvPr id="364" name="Google Shape;364;p38"/>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3"/>
          <p:cNvSpPr txBox="1"/>
          <p:nvPr/>
        </p:nvSpPr>
        <p:spPr>
          <a:xfrm>
            <a:off x="560927" y="474113"/>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Limitations</a:t>
            </a:r>
            <a:endParaRPr b="1" i="0" sz="3000" u="none" cap="none" strike="noStrike">
              <a:solidFill>
                <a:schemeClr val="dk1"/>
              </a:solidFill>
              <a:latin typeface="Montserrat"/>
              <a:ea typeface="Montserrat"/>
              <a:cs typeface="Montserrat"/>
              <a:sym typeface="Montserrat"/>
            </a:endParaRPr>
          </a:p>
        </p:txBody>
      </p:sp>
      <p:sp>
        <p:nvSpPr>
          <p:cNvPr id="1099" name="Google Shape;1099;p83"/>
          <p:cNvSpPr txBox="1"/>
          <p:nvPr/>
        </p:nvSpPr>
        <p:spPr>
          <a:xfrm>
            <a:off x="1566625" y="970325"/>
            <a:ext cx="7061700" cy="886200"/>
          </a:xfrm>
          <a:prstGeom prst="rect">
            <a:avLst/>
          </a:prstGeom>
          <a:noFill/>
          <a:ln>
            <a:noFill/>
          </a:ln>
        </p:spPr>
        <p:txBody>
          <a:bodyPr anchorCtr="0" anchor="t" bIns="17150" lIns="34300" spcFirstLastPara="1" rIns="34300" wrap="square" tIns="17150">
            <a:noAutofit/>
          </a:bodyPr>
          <a:lstStyle/>
          <a:p>
            <a:pPr indent="-342900" lvl="0" marL="457200" rtl="0" algn="just">
              <a:lnSpc>
                <a:spcPct val="115000"/>
              </a:lnSpc>
              <a:spcBef>
                <a:spcPts val="1200"/>
              </a:spcBef>
              <a:spcAft>
                <a:spcPts val="0"/>
              </a:spcAft>
              <a:buSzPts val="1800"/>
              <a:buFont typeface="Titillium Web"/>
              <a:buChar char="-"/>
            </a:pPr>
            <a:r>
              <a:rPr lang="en" sz="1800">
                <a:latin typeface="Titillium Web"/>
                <a:ea typeface="Titillium Web"/>
                <a:cs typeface="Titillium Web"/>
                <a:sym typeface="Titillium Web"/>
              </a:rPr>
              <a:t>Inaccurate and </a:t>
            </a:r>
            <a:r>
              <a:rPr b="1" lang="en" sz="1800">
                <a:latin typeface="Titillium Web"/>
                <a:ea typeface="Titillium Web"/>
                <a:cs typeface="Titillium Web"/>
                <a:sym typeface="Titillium Web"/>
              </a:rPr>
              <a:t>non-representative</a:t>
            </a:r>
            <a:r>
              <a:rPr lang="en" sz="1800">
                <a:latin typeface="Titillium Web"/>
                <a:ea typeface="Titillium Web"/>
                <a:cs typeface="Titillium Web"/>
                <a:sym typeface="Titillium Web"/>
              </a:rPr>
              <a:t>  data</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lang="en" sz="1800">
                <a:latin typeface="Titillium Web"/>
                <a:ea typeface="Titillium Web"/>
                <a:cs typeface="Titillium Web"/>
                <a:sym typeface="Titillium Web"/>
              </a:rPr>
              <a:t>Cannot rely purely on statistical model</a:t>
            </a:r>
            <a:endParaRPr sz="1800">
              <a:latin typeface="Titillium Web"/>
              <a:ea typeface="Titillium Web"/>
              <a:cs typeface="Titillium Web"/>
              <a:sym typeface="Titillium Web"/>
            </a:endParaRPr>
          </a:p>
          <a:p>
            <a:pPr indent="0" lvl="0" marL="0" rtl="0" algn="just">
              <a:lnSpc>
                <a:spcPct val="115000"/>
              </a:lnSpc>
              <a:spcBef>
                <a:spcPts val="1200"/>
              </a:spcBef>
              <a:spcAft>
                <a:spcPts val="1200"/>
              </a:spcAft>
              <a:buNone/>
            </a:pPr>
            <a:r>
              <a:t/>
            </a:r>
            <a:endParaRPr sz="1800">
              <a:latin typeface="Titillium Web"/>
              <a:ea typeface="Titillium Web"/>
              <a:cs typeface="Titillium Web"/>
              <a:sym typeface="Titillium Web"/>
            </a:endParaRPr>
          </a:p>
        </p:txBody>
      </p:sp>
      <p:sp>
        <p:nvSpPr>
          <p:cNvPr id="1100" name="Google Shape;1100;p83"/>
          <p:cNvSpPr txBox="1"/>
          <p:nvPr/>
        </p:nvSpPr>
        <p:spPr>
          <a:xfrm>
            <a:off x="560927" y="195388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Future Research Directions</a:t>
            </a:r>
            <a:endParaRPr b="1" i="0" sz="3000" u="none" cap="none" strike="noStrike">
              <a:solidFill>
                <a:schemeClr val="dk1"/>
              </a:solidFill>
              <a:latin typeface="Montserrat"/>
              <a:ea typeface="Montserrat"/>
              <a:cs typeface="Montserrat"/>
              <a:sym typeface="Montserrat"/>
            </a:endParaRPr>
          </a:p>
        </p:txBody>
      </p:sp>
      <p:sp>
        <p:nvSpPr>
          <p:cNvPr id="1101" name="Google Shape;1101;p83"/>
          <p:cNvSpPr txBox="1"/>
          <p:nvPr/>
        </p:nvSpPr>
        <p:spPr>
          <a:xfrm>
            <a:off x="1566625" y="2395075"/>
            <a:ext cx="7061700" cy="886200"/>
          </a:xfrm>
          <a:prstGeom prst="rect">
            <a:avLst/>
          </a:prstGeom>
          <a:noFill/>
          <a:ln>
            <a:noFill/>
          </a:ln>
        </p:spPr>
        <p:txBody>
          <a:bodyPr anchorCtr="0" anchor="t" bIns="17150" lIns="34300" spcFirstLastPara="1" rIns="34300" wrap="square" tIns="17150">
            <a:noAutofit/>
          </a:bodyPr>
          <a:lstStyle/>
          <a:p>
            <a:pPr indent="-342900" lvl="0" marL="457200" rtl="0" algn="just">
              <a:lnSpc>
                <a:spcPct val="115000"/>
              </a:lnSpc>
              <a:spcBef>
                <a:spcPts val="1200"/>
              </a:spcBef>
              <a:spcAft>
                <a:spcPts val="0"/>
              </a:spcAft>
              <a:buSzPts val="1800"/>
              <a:buFont typeface="Titillium Web"/>
              <a:buChar char="-"/>
            </a:pPr>
            <a:r>
              <a:rPr lang="en" sz="1800">
                <a:latin typeface="Titillium Web"/>
                <a:ea typeface="Titillium Web"/>
                <a:cs typeface="Titillium Web"/>
                <a:sym typeface="Titillium Web"/>
              </a:rPr>
              <a:t>Explore more predictors</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lang="en" sz="1800">
                <a:latin typeface="Titillium Web"/>
                <a:ea typeface="Titillium Web"/>
                <a:cs typeface="Titillium Web"/>
                <a:sym typeface="Titillium Web"/>
              </a:rPr>
              <a:t>Include a wider spectrum of categories</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lang="en" sz="1800">
                <a:latin typeface="Titillium Web"/>
                <a:ea typeface="Titillium Web"/>
                <a:cs typeface="Titillium Web"/>
                <a:sym typeface="Titillium Web"/>
              </a:rPr>
              <a:t>Collate other types of data</a:t>
            </a:r>
            <a:endParaRPr sz="1800">
              <a:latin typeface="Titillium Web"/>
              <a:ea typeface="Titillium Web"/>
              <a:cs typeface="Titillium Web"/>
              <a:sym typeface="Titillium Web"/>
            </a:endParaRPr>
          </a:p>
          <a:p>
            <a:pPr indent="-342900" lvl="0" marL="457200" rtl="0" algn="just">
              <a:lnSpc>
                <a:spcPct val="115000"/>
              </a:lnSpc>
              <a:spcBef>
                <a:spcPts val="0"/>
              </a:spcBef>
              <a:spcAft>
                <a:spcPts val="0"/>
              </a:spcAft>
              <a:buSzPts val="1800"/>
              <a:buFont typeface="Titillium Web"/>
              <a:buChar char="-"/>
            </a:pPr>
            <a:r>
              <a:rPr lang="en" sz="1800">
                <a:latin typeface="Titillium Web"/>
                <a:ea typeface="Titillium Web"/>
                <a:cs typeface="Titillium Web"/>
                <a:sym typeface="Titillium Web"/>
              </a:rPr>
              <a:t>Utilisation of more advanced artificial intelligence models</a:t>
            </a:r>
            <a:endParaRPr sz="1800">
              <a:latin typeface="Titillium Web"/>
              <a:ea typeface="Titillium Web"/>
              <a:cs typeface="Titillium Web"/>
              <a:sym typeface="Titillium Web"/>
            </a:endParaRPr>
          </a:p>
          <a:p>
            <a:pPr indent="0" lvl="0" marL="0" rtl="0" algn="just">
              <a:lnSpc>
                <a:spcPct val="115000"/>
              </a:lnSpc>
              <a:spcBef>
                <a:spcPts val="1200"/>
              </a:spcBef>
              <a:spcAft>
                <a:spcPts val="1200"/>
              </a:spcAft>
              <a:buNone/>
            </a:pPr>
            <a:r>
              <a:t/>
            </a:r>
            <a:endParaRPr sz="1800">
              <a:latin typeface="Titillium Web"/>
              <a:ea typeface="Titillium Web"/>
              <a:cs typeface="Titillium Web"/>
              <a:sym typeface="Titillium Web"/>
            </a:endParaRPr>
          </a:p>
        </p:txBody>
      </p:sp>
      <p:sp>
        <p:nvSpPr>
          <p:cNvPr id="1102" name="Google Shape;1102;p83"/>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Sahitya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4"/>
          <p:cNvSpPr txBox="1"/>
          <p:nvPr/>
        </p:nvSpPr>
        <p:spPr>
          <a:xfrm>
            <a:off x="3094378" y="1936800"/>
            <a:ext cx="2955300" cy="12699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500"/>
              <a:buFont typeface="Arial"/>
              <a:buNone/>
            </a:pPr>
            <a:r>
              <a:rPr b="1" i="0" lang="en" sz="7500" u="none" cap="none" strike="noStrike">
                <a:solidFill>
                  <a:srgbClr val="2C99B4"/>
                </a:solidFill>
                <a:latin typeface="Montserrat"/>
                <a:ea typeface="Montserrat"/>
                <a:cs typeface="Montserrat"/>
                <a:sym typeface="Montserrat"/>
              </a:rPr>
              <a:t>Q</a:t>
            </a:r>
            <a:r>
              <a:rPr b="1" i="0" lang="en" sz="3600" u="none" cap="none" strike="noStrike">
                <a:solidFill>
                  <a:srgbClr val="2C99B4"/>
                </a:solidFill>
                <a:latin typeface="Montserrat"/>
                <a:ea typeface="Montserrat"/>
                <a:cs typeface="Montserrat"/>
                <a:sym typeface="Montserrat"/>
              </a:rPr>
              <a:t> &amp; </a:t>
            </a:r>
            <a:r>
              <a:rPr b="1" i="0" lang="en" sz="7500" u="none" cap="none" strike="noStrike">
                <a:solidFill>
                  <a:srgbClr val="2C99B4"/>
                </a:solidFill>
                <a:latin typeface="Montserrat"/>
                <a:ea typeface="Montserrat"/>
                <a:cs typeface="Montserrat"/>
                <a:sym typeface="Montserrat"/>
              </a:rPr>
              <a:t>A</a:t>
            </a:r>
            <a:endParaRPr b="1" i="0" sz="7500" u="none" cap="none" strike="noStrike">
              <a:solidFill>
                <a:srgbClr val="2C99B4"/>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WHAT AFFECTS IT</a:t>
            </a:r>
            <a:endParaRPr b="1" i="0" sz="3000" u="none" cap="none" strike="noStrike">
              <a:solidFill>
                <a:srgbClr val="2C99B4"/>
              </a:solidFill>
              <a:latin typeface="Montserrat"/>
              <a:ea typeface="Montserrat"/>
              <a:cs typeface="Montserrat"/>
              <a:sym typeface="Montserrat"/>
            </a:endParaRPr>
          </a:p>
        </p:txBody>
      </p:sp>
      <p:sp>
        <p:nvSpPr>
          <p:cNvPr id="370" name="Google Shape;370;p39"/>
          <p:cNvSpPr txBox="1"/>
          <p:nvPr/>
        </p:nvSpPr>
        <p:spPr>
          <a:xfrm>
            <a:off x="1225000" y="1227050"/>
            <a:ext cx="30888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2C99B4"/>
                </a:solidFill>
                <a:latin typeface="Titillium Web"/>
                <a:ea typeface="Titillium Web"/>
                <a:cs typeface="Titillium Web"/>
                <a:sym typeface="Titillium Web"/>
              </a:rPr>
              <a:t>INTERNAL </a:t>
            </a:r>
            <a:r>
              <a:rPr lang="en" sz="2200">
                <a:latin typeface="Titillium Web"/>
                <a:ea typeface="Titillium Web"/>
                <a:cs typeface="Titillium Web"/>
                <a:sym typeface="Titillium Web"/>
              </a:rPr>
              <a:t>VARIABLES</a:t>
            </a:r>
            <a:endParaRPr sz="2200">
              <a:latin typeface="Titillium Web"/>
              <a:ea typeface="Titillium Web"/>
              <a:cs typeface="Titillium Web"/>
              <a:sym typeface="Titillium Web"/>
            </a:endParaRPr>
          </a:p>
          <a:p>
            <a:pPr indent="-342900" lvl="0" marL="457200" rtl="0" algn="l">
              <a:spcBef>
                <a:spcPts val="0"/>
              </a:spcBef>
              <a:spcAft>
                <a:spcPts val="0"/>
              </a:spcAft>
              <a:buSzPts val="1800"/>
              <a:buFont typeface="Titillium Web"/>
              <a:buChar char="●"/>
            </a:pPr>
            <a:r>
              <a:rPr b="1" lang="en" sz="1800">
                <a:latin typeface="Titillium Web"/>
                <a:ea typeface="Titillium Web"/>
                <a:cs typeface="Titillium Web"/>
                <a:sym typeface="Titillium Web"/>
              </a:rPr>
              <a:t>Have </a:t>
            </a:r>
            <a:r>
              <a:rPr lang="en" sz="1800">
                <a:latin typeface="Titillium Web"/>
                <a:ea typeface="Titillium Web"/>
                <a:cs typeface="Titillium Web"/>
                <a:sym typeface="Titillium Web"/>
              </a:rPr>
              <a:t>control over</a:t>
            </a:r>
            <a:endParaRPr sz="1800">
              <a:latin typeface="Titillium Web"/>
              <a:ea typeface="Titillium Web"/>
              <a:cs typeface="Titillium Web"/>
              <a:sym typeface="Titillium Web"/>
            </a:endParaRPr>
          </a:p>
          <a:p>
            <a:pPr indent="-342900" lvl="0" marL="457200" rtl="0" algn="l">
              <a:spcBef>
                <a:spcPts val="0"/>
              </a:spcBef>
              <a:spcAft>
                <a:spcPts val="0"/>
              </a:spcAft>
              <a:buSzPts val="1800"/>
              <a:buFont typeface="Titillium Web"/>
              <a:buChar char="●"/>
            </a:pPr>
            <a:r>
              <a:rPr lang="en" sz="1800">
                <a:latin typeface="Titillium Web"/>
                <a:ea typeface="Titillium Web"/>
                <a:cs typeface="Titillium Web"/>
                <a:sym typeface="Titillium Web"/>
              </a:rPr>
              <a:t>Eg: NumberOfComplaints</a:t>
            </a:r>
            <a:endParaRPr sz="1800">
              <a:latin typeface="Titillium Web"/>
              <a:ea typeface="Titillium Web"/>
              <a:cs typeface="Titillium Web"/>
              <a:sym typeface="Titillium Web"/>
            </a:endParaRPr>
          </a:p>
          <a:p>
            <a:pPr indent="0" lvl="0" marL="457200" rtl="0" algn="l">
              <a:spcBef>
                <a:spcPts val="0"/>
              </a:spcBef>
              <a:spcAft>
                <a:spcPts val="0"/>
              </a:spcAft>
              <a:buNone/>
            </a:pPr>
            <a:r>
              <a:t/>
            </a:r>
            <a:endParaRPr sz="2000">
              <a:latin typeface="Titillium Web"/>
              <a:ea typeface="Titillium Web"/>
              <a:cs typeface="Titillium Web"/>
              <a:sym typeface="Titillium Web"/>
            </a:endParaRPr>
          </a:p>
        </p:txBody>
      </p:sp>
      <p:sp>
        <p:nvSpPr>
          <p:cNvPr id="371" name="Google Shape;371;p39"/>
          <p:cNvSpPr txBox="1"/>
          <p:nvPr/>
        </p:nvSpPr>
        <p:spPr>
          <a:xfrm>
            <a:off x="5346025" y="1196536"/>
            <a:ext cx="30888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Titillium Web"/>
                <a:ea typeface="Titillium Web"/>
                <a:cs typeface="Titillium Web"/>
                <a:sym typeface="Titillium Web"/>
              </a:rPr>
              <a:t>EXTERNAL </a:t>
            </a:r>
            <a:r>
              <a:rPr lang="en" sz="2200">
                <a:latin typeface="Titillium Web"/>
                <a:ea typeface="Titillium Web"/>
                <a:cs typeface="Titillium Web"/>
                <a:sym typeface="Titillium Web"/>
              </a:rPr>
              <a:t>VARIABLES</a:t>
            </a:r>
            <a:endParaRPr sz="2200">
              <a:latin typeface="Titillium Web"/>
              <a:ea typeface="Titillium Web"/>
              <a:cs typeface="Titillium Web"/>
              <a:sym typeface="Titillium Web"/>
            </a:endParaRPr>
          </a:p>
          <a:p>
            <a:pPr indent="-342900" lvl="0" marL="457200" rtl="0" algn="l">
              <a:spcBef>
                <a:spcPts val="0"/>
              </a:spcBef>
              <a:spcAft>
                <a:spcPts val="0"/>
              </a:spcAft>
              <a:buSzPts val="1800"/>
              <a:buFont typeface="Titillium Web"/>
              <a:buChar char="●"/>
            </a:pPr>
            <a:r>
              <a:rPr b="1" lang="en" sz="1800">
                <a:latin typeface="Titillium Web"/>
                <a:ea typeface="Titillium Web"/>
                <a:cs typeface="Titillium Web"/>
                <a:sym typeface="Titillium Web"/>
              </a:rPr>
              <a:t>No </a:t>
            </a:r>
            <a:r>
              <a:rPr lang="en" sz="1800">
                <a:latin typeface="Titillium Web"/>
                <a:ea typeface="Titillium Web"/>
                <a:cs typeface="Titillium Web"/>
                <a:sym typeface="Titillium Web"/>
              </a:rPr>
              <a:t>control over</a:t>
            </a:r>
            <a:endParaRPr sz="1800">
              <a:latin typeface="Titillium Web"/>
              <a:ea typeface="Titillium Web"/>
              <a:cs typeface="Titillium Web"/>
              <a:sym typeface="Titillium Web"/>
            </a:endParaRPr>
          </a:p>
          <a:p>
            <a:pPr indent="-342900" lvl="0" marL="457200" rtl="0" algn="l">
              <a:spcBef>
                <a:spcPts val="0"/>
              </a:spcBef>
              <a:spcAft>
                <a:spcPts val="0"/>
              </a:spcAft>
              <a:buSzPts val="1800"/>
              <a:buFont typeface="Titillium Web"/>
              <a:buChar char="●"/>
            </a:pPr>
            <a:r>
              <a:rPr lang="en" sz="1800">
                <a:latin typeface="Titillium Web"/>
                <a:ea typeface="Titillium Web"/>
                <a:cs typeface="Titillium Web"/>
                <a:sym typeface="Titillium Web"/>
              </a:rPr>
              <a:t>Eg: Gender</a:t>
            </a:r>
            <a:endParaRPr sz="1800">
              <a:latin typeface="Titillium Web"/>
              <a:ea typeface="Titillium Web"/>
              <a:cs typeface="Titillium Web"/>
              <a:sym typeface="Titillium Web"/>
            </a:endParaRPr>
          </a:p>
        </p:txBody>
      </p:sp>
      <p:pic>
        <p:nvPicPr>
          <p:cNvPr id="372" name="Google Shape;372;p39"/>
          <p:cNvPicPr preferRelativeResize="0"/>
          <p:nvPr/>
        </p:nvPicPr>
        <p:blipFill>
          <a:blip r:embed="rId3">
            <a:alphaModFix/>
          </a:blip>
          <a:stretch>
            <a:fillRect/>
          </a:stretch>
        </p:blipFill>
        <p:spPr>
          <a:xfrm>
            <a:off x="1397787" y="2431950"/>
            <a:ext cx="2445526" cy="1824975"/>
          </a:xfrm>
          <a:prstGeom prst="rect">
            <a:avLst/>
          </a:prstGeom>
          <a:noFill/>
          <a:ln>
            <a:noFill/>
          </a:ln>
        </p:spPr>
      </p:pic>
      <p:pic>
        <p:nvPicPr>
          <p:cNvPr id="373" name="Google Shape;373;p39"/>
          <p:cNvPicPr preferRelativeResize="0"/>
          <p:nvPr/>
        </p:nvPicPr>
        <p:blipFill>
          <a:blip r:embed="rId4">
            <a:alphaModFix/>
          </a:blip>
          <a:stretch>
            <a:fillRect/>
          </a:stretch>
        </p:blipFill>
        <p:spPr>
          <a:xfrm>
            <a:off x="5661454" y="2431951"/>
            <a:ext cx="2052020" cy="2039874"/>
          </a:xfrm>
          <a:prstGeom prst="rect">
            <a:avLst/>
          </a:prstGeom>
          <a:noFill/>
          <a:ln>
            <a:noFill/>
          </a:ln>
        </p:spPr>
      </p:pic>
      <p:sp>
        <p:nvSpPr>
          <p:cNvPr id="374" name="Google Shape;374;p39"/>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2C99B4"/>
                </a:solidFill>
                <a:latin typeface="Montserrat"/>
                <a:ea typeface="Montserrat"/>
                <a:cs typeface="Montserrat"/>
                <a:sym typeface="Montserrat"/>
              </a:rPr>
              <a:t>THE BUSINESS PROBLEM</a:t>
            </a:r>
            <a:endParaRPr b="1" i="0" sz="3000" u="none" cap="none" strike="noStrike">
              <a:solidFill>
                <a:srgbClr val="2C99B4"/>
              </a:solidFill>
              <a:latin typeface="Montserrat"/>
              <a:ea typeface="Montserrat"/>
              <a:cs typeface="Montserrat"/>
              <a:sym typeface="Montserrat"/>
            </a:endParaRPr>
          </a:p>
        </p:txBody>
      </p:sp>
      <p:sp>
        <p:nvSpPr>
          <p:cNvPr id="380" name="Google Shape;380;p40"/>
          <p:cNvSpPr txBox="1"/>
          <p:nvPr/>
        </p:nvSpPr>
        <p:spPr>
          <a:xfrm>
            <a:off x="1356625" y="1183075"/>
            <a:ext cx="7086300" cy="62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1B243B"/>
                </a:solidFill>
                <a:latin typeface="Titillium Web"/>
                <a:ea typeface="Titillium Web"/>
                <a:cs typeface="Titillium Web"/>
                <a:sym typeface="Titillium Web"/>
              </a:rPr>
              <a:t>The focus of our analysis and proposed solution will be on...</a:t>
            </a:r>
            <a:endParaRPr sz="2000">
              <a:solidFill>
                <a:srgbClr val="1B243B"/>
              </a:solidFill>
              <a:latin typeface="Titillium Web"/>
              <a:ea typeface="Titillium Web"/>
              <a:cs typeface="Titillium Web"/>
              <a:sym typeface="Titillium Web"/>
            </a:endParaRPr>
          </a:p>
        </p:txBody>
      </p:sp>
      <p:sp>
        <p:nvSpPr>
          <p:cNvPr id="381" name="Google Shape;381;p40"/>
          <p:cNvSpPr txBox="1"/>
          <p:nvPr/>
        </p:nvSpPr>
        <p:spPr>
          <a:xfrm>
            <a:off x="2739470" y="1942775"/>
            <a:ext cx="4556400" cy="20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solidFill>
                  <a:srgbClr val="0A2C5B"/>
                </a:solidFill>
                <a:latin typeface="Titillium Web"/>
                <a:ea typeface="Titillium Web"/>
                <a:cs typeface="Titillium Web"/>
                <a:sym typeface="Titillium Web"/>
              </a:rPr>
              <a:t>CUSTOMER RETENTION </a:t>
            </a:r>
            <a:endParaRPr b="1" sz="3000">
              <a:solidFill>
                <a:srgbClr val="0A2C5B"/>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b="1" lang="en" sz="3000">
                <a:solidFill>
                  <a:srgbClr val="27AC93"/>
                </a:solidFill>
                <a:latin typeface="Titillium Web"/>
                <a:ea typeface="Titillium Web"/>
                <a:cs typeface="Titillium Web"/>
                <a:sym typeface="Titillium Web"/>
              </a:rPr>
              <a:t>IMPORTANT FACTORS </a:t>
            </a:r>
            <a:r>
              <a:rPr b="1" lang="en" sz="3000">
                <a:solidFill>
                  <a:srgbClr val="2C99B4"/>
                </a:solidFill>
                <a:latin typeface="Titillium Web"/>
                <a:ea typeface="Titillium Web"/>
                <a:cs typeface="Titillium Web"/>
                <a:sym typeface="Titillium Web"/>
              </a:rPr>
              <a:t>WHITE ROCK </a:t>
            </a:r>
            <a:endParaRPr b="1" sz="3000">
              <a:solidFill>
                <a:srgbClr val="2C99B4"/>
              </a:solidFill>
              <a:latin typeface="Titillium Web"/>
              <a:ea typeface="Titillium Web"/>
              <a:cs typeface="Titillium Web"/>
              <a:sym typeface="Titillium Web"/>
            </a:endParaRPr>
          </a:p>
        </p:txBody>
      </p:sp>
      <p:sp>
        <p:nvSpPr>
          <p:cNvPr id="382" name="Google Shape;382;p40"/>
          <p:cNvSpPr txBox="1"/>
          <p:nvPr/>
        </p:nvSpPr>
        <p:spPr>
          <a:xfrm>
            <a:off x="1585695" y="2529800"/>
            <a:ext cx="13137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000">
                <a:solidFill>
                  <a:srgbClr val="1B243B"/>
                </a:solidFill>
                <a:latin typeface="Titillium Web"/>
                <a:ea typeface="Titillium Web"/>
                <a:cs typeface="Titillium Web"/>
                <a:sym typeface="Titillium Web"/>
              </a:rPr>
              <a:t> and their</a:t>
            </a:r>
            <a:endParaRPr i="1" sz="2000">
              <a:solidFill>
                <a:srgbClr val="1B243B"/>
              </a:solidFill>
              <a:latin typeface="Titillium Web"/>
              <a:ea typeface="Titillium Web"/>
              <a:cs typeface="Titillium Web"/>
              <a:sym typeface="Titillium Web"/>
            </a:endParaRPr>
          </a:p>
        </p:txBody>
      </p:sp>
      <p:sp>
        <p:nvSpPr>
          <p:cNvPr id="383" name="Google Shape;383;p40"/>
          <p:cNvSpPr txBox="1"/>
          <p:nvPr/>
        </p:nvSpPr>
        <p:spPr>
          <a:xfrm>
            <a:off x="2209277" y="3053954"/>
            <a:ext cx="586200" cy="4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000">
                <a:solidFill>
                  <a:srgbClr val="1B243B"/>
                </a:solidFill>
                <a:latin typeface="Titillium Web"/>
                <a:ea typeface="Titillium Web"/>
                <a:cs typeface="Titillium Web"/>
                <a:sym typeface="Titillium Web"/>
              </a:rPr>
              <a:t>for</a:t>
            </a:r>
            <a:endParaRPr i="1" sz="2000">
              <a:solidFill>
                <a:srgbClr val="1B243B"/>
              </a:solidFill>
              <a:latin typeface="Titillium Web"/>
              <a:ea typeface="Titillium Web"/>
              <a:cs typeface="Titillium Web"/>
              <a:sym typeface="Titillium Web"/>
            </a:endParaRPr>
          </a:p>
        </p:txBody>
      </p:sp>
      <p:pic>
        <p:nvPicPr>
          <p:cNvPr id="384" name="Google Shape;384;p40"/>
          <p:cNvPicPr preferRelativeResize="0"/>
          <p:nvPr/>
        </p:nvPicPr>
        <p:blipFill>
          <a:blip r:embed="rId3">
            <a:alphaModFix/>
          </a:blip>
          <a:stretch>
            <a:fillRect/>
          </a:stretch>
        </p:blipFill>
        <p:spPr>
          <a:xfrm>
            <a:off x="6887977" y="2324254"/>
            <a:ext cx="1313700" cy="1059684"/>
          </a:xfrm>
          <a:prstGeom prst="rect">
            <a:avLst/>
          </a:prstGeom>
          <a:noFill/>
          <a:ln>
            <a:noFill/>
          </a:ln>
        </p:spPr>
      </p:pic>
      <p:sp>
        <p:nvSpPr>
          <p:cNvPr id="385" name="Google Shape;385;p40"/>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nvSpPr>
        <p:spPr>
          <a:xfrm>
            <a:off x="498805" y="3424116"/>
            <a:ext cx="4854300" cy="957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Montserrat"/>
                <a:ea typeface="Montserrat"/>
                <a:cs typeface="Montserrat"/>
                <a:sym typeface="Montserrat"/>
              </a:rPr>
              <a:t>THE</a:t>
            </a:r>
            <a:br>
              <a:rPr b="1" i="0" lang="en" sz="3800" u="none" cap="none" strike="noStrike">
                <a:solidFill>
                  <a:srgbClr val="2C99B4"/>
                </a:solidFill>
                <a:latin typeface="Montserrat"/>
                <a:ea typeface="Montserrat"/>
                <a:cs typeface="Montserrat"/>
                <a:sym typeface="Montserrat"/>
              </a:rPr>
            </a:br>
            <a:r>
              <a:rPr b="1" i="0" lang="en" sz="3200" u="none" cap="none" strike="noStrike">
                <a:solidFill>
                  <a:srgbClr val="2C99B4"/>
                </a:solidFill>
                <a:latin typeface="Montserrat"/>
                <a:ea typeface="Montserrat"/>
                <a:cs typeface="Montserrat"/>
                <a:sym typeface="Montserrat"/>
              </a:rPr>
              <a:t>ANALYTICS SOLUTION</a:t>
            </a:r>
            <a:endParaRPr b="1" i="0" sz="3200" u="none" cap="none" strike="noStrike">
              <a:solidFill>
                <a:srgbClr val="2C99B4"/>
              </a:solidFill>
              <a:latin typeface="Montserrat"/>
              <a:ea typeface="Montserrat"/>
              <a:cs typeface="Montserrat"/>
              <a:sym typeface="Montserrat"/>
            </a:endParaRPr>
          </a:p>
        </p:txBody>
      </p:sp>
      <p:sp>
        <p:nvSpPr>
          <p:cNvPr id="391" name="Google Shape;391;p41"/>
          <p:cNvSpPr/>
          <p:nvPr/>
        </p:nvSpPr>
        <p:spPr>
          <a:xfrm>
            <a:off x="5939978" y="0"/>
            <a:ext cx="3204000" cy="5143500"/>
          </a:xfrm>
          <a:prstGeom prst="rect">
            <a:avLst/>
          </a:prstGeom>
          <a:solidFill>
            <a:srgbClr val="25819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grpSp>
        <p:nvGrpSpPr>
          <p:cNvPr id="392" name="Google Shape;392;p41"/>
          <p:cNvGrpSpPr/>
          <p:nvPr/>
        </p:nvGrpSpPr>
        <p:grpSpPr>
          <a:xfrm>
            <a:off x="6468666" y="1590793"/>
            <a:ext cx="2438964" cy="1200896"/>
            <a:chOff x="10263392" y="3506605"/>
            <a:chExt cx="3873831" cy="1908001"/>
          </a:xfrm>
        </p:grpSpPr>
        <p:sp>
          <p:nvSpPr>
            <p:cNvPr id="393" name="Google Shape;393;p41"/>
            <p:cNvSpPr/>
            <p:nvPr/>
          </p:nvSpPr>
          <p:spPr>
            <a:xfrm>
              <a:off x="13526123" y="4299560"/>
              <a:ext cx="611100" cy="926700"/>
            </a:xfrm>
            <a:custGeom>
              <a:rect b="b" l="l" r="r" t="t"/>
              <a:pathLst>
                <a:path extrusionOk="0" h="120000" w="120000">
                  <a:moveTo>
                    <a:pt x="6942" y="120000"/>
                  </a:moveTo>
                  <a:lnTo>
                    <a:pt x="0" y="117057"/>
                  </a:lnTo>
                  <a:lnTo>
                    <a:pt x="113553" y="0"/>
                  </a:lnTo>
                  <a:lnTo>
                    <a:pt x="120000" y="2942"/>
                  </a:lnTo>
                  <a:lnTo>
                    <a:pt x="694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94" name="Google Shape;394;p41"/>
            <p:cNvSpPr/>
            <p:nvPr/>
          </p:nvSpPr>
          <p:spPr>
            <a:xfrm>
              <a:off x="13182678" y="4370269"/>
              <a:ext cx="378900" cy="851100"/>
            </a:xfrm>
            <a:custGeom>
              <a:rect b="b" l="l" r="r" t="t"/>
              <a:pathLst>
                <a:path extrusionOk="0" h="120000" w="120000">
                  <a:moveTo>
                    <a:pt x="108800" y="120000"/>
                  </a:moveTo>
                  <a:lnTo>
                    <a:pt x="0" y="2136"/>
                  </a:lnTo>
                  <a:lnTo>
                    <a:pt x="11200" y="0"/>
                  </a:lnTo>
                  <a:lnTo>
                    <a:pt x="120000" y="117863"/>
                  </a:lnTo>
                  <a:lnTo>
                    <a:pt x="1088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95" name="Google Shape;395;p41"/>
            <p:cNvSpPr/>
            <p:nvPr/>
          </p:nvSpPr>
          <p:spPr>
            <a:xfrm>
              <a:off x="13200356" y="4291983"/>
              <a:ext cx="921600" cy="106200"/>
            </a:xfrm>
            <a:custGeom>
              <a:rect b="b" l="l" r="r" t="t"/>
              <a:pathLst>
                <a:path extrusionOk="0" h="120000" w="120000">
                  <a:moveTo>
                    <a:pt x="328" y="120000"/>
                  </a:moveTo>
                  <a:lnTo>
                    <a:pt x="0" y="77142"/>
                  </a:lnTo>
                  <a:lnTo>
                    <a:pt x="119671" y="0"/>
                  </a:lnTo>
                  <a:lnTo>
                    <a:pt x="119999" y="45714"/>
                  </a:lnTo>
                  <a:lnTo>
                    <a:pt x="32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96" name="Google Shape;396;p41"/>
            <p:cNvSpPr/>
            <p:nvPr/>
          </p:nvSpPr>
          <p:spPr>
            <a:xfrm>
              <a:off x="13137220" y="3524282"/>
              <a:ext cx="83400" cy="853500"/>
            </a:xfrm>
            <a:custGeom>
              <a:rect b="b" l="l" r="r" t="t"/>
              <a:pathLst>
                <a:path extrusionOk="0" h="120000" w="120000">
                  <a:moveTo>
                    <a:pt x="61818" y="120000"/>
                  </a:moveTo>
                  <a:lnTo>
                    <a:pt x="0" y="355"/>
                  </a:lnTo>
                  <a:lnTo>
                    <a:pt x="58181" y="0"/>
                  </a:lnTo>
                  <a:lnTo>
                    <a:pt x="120000" y="120000"/>
                  </a:lnTo>
                  <a:lnTo>
                    <a:pt x="6181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97" name="Google Shape;397;p41"/>
            <p:cNvSpPr/>
            <p:nvPr/>
          </p:nvSpPr>
          <p:spPr>
            <a:xfrm>
              <a:off x="13144798" y="3509129"/>
              <a:ext cx="990000" cy="818100"/>
            </a:xfrm>
            <a:custGeom>
              <a:rect b="b" l="l" r="r" t="t"/>
              <a:pathLst>
                <a:path extrusionOk="0" h="120000" w="120000">
                  <a:moveTo>
                    <a:pt x="116938" y="120000"/>
                  </a:moveTo>
                  <a:lnTo>
                    <a:pt x="0" y="4814"/>
                  </a:lnTo>
                  <a:lnTo>
                    <a:pt x="3061" y="0"/>
                  </a:lnTo>
                  <a:lnTo>
                    <a:pt x="119999" y="115555"/>
                  </a:lnTo>
                  <a:lnTo>
                    <a:pt x="116938"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98" name="Google Shape;398;p41"/>
            <p:cNvSpPr/>
            <p:nvPr/>
          </p:nvSpPr>
          <p:spPr>
            <a:xfrm>
              <a:off x="12137190" y="3506605"/>
              <a:ext cx="1020300" cy="378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399" name="Google Shape;399;p41"/>
            <p:cNvSpPr/>
            <p:nvPr/>
          </p:nvSpPr>
          <p:spPr>
            <a:xfrm>
              <a:off x="12127087" y="3509129"/>
              <a:ext cx="1040400" cy="593400"/>
            </a:xfrm>
            <a:custGeom>
              <a:rect b="b" l="l" r="r" t="t"/>
              <a:pathLst>
                <a:path extrusionOk="0" h="120000" w="120000">
                  <a:moveTo>
                    <a:pt x="2330" y="120000"/>
                  </a:moveTo>
                  <a:lnTo>
                    <a:pt x="0" y="112851"/>
                  </a:lnTo>
                  <a:lnTo>
                    <a:pt x="117669" y="0"/>
                  </a:lnTo>
                  <a:lnTo>
                    <a:pt x="120000" y="7148"/>
                  </a:lnTo>
                  <a:lnTo>
                    <a:pt x="233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0" name="Google Shape;400;p41"/>
            <p:cNvSpPr/>
            <p:nvPr/>
          </p:nvSpPr>
          <p:spPr>
            <a:xfrm>
              <a:off x="11268474" y="4064703"/>
              <a:ext cx="873900" cy="262500"/>
            </a:xfrm>
            <a:custGeom>
              <a:rect b="b" l="l" r="r" t="t"/>
              <a:pathLst>
                <a:path extrusionOk="0" h="120000" w="120000">
                  <a:moveTo>
                    <a:pt x="1387" y="120000"/>
                  </a:moveTo>
                  <a:lnTo>
                    <a:pt x="0" y="102692"/>
                  </a:lnTo>
                  <a:lnTo>
                    <a:pt x="118612" y="0"/>
                  </a:lnTo>
                  <a:lnTo>
                    <a:pt x="120000" y="18461"/>
                  </a:lnTo>
                  <a:lnTo>
                    <a:pt x="1387"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1" name="Google Shape;401;p41"/>
            <p:cNvSpPr/>
            <p:nvPr/>
          </p:nvSpPr>
          <p:spPr>
            <a:xfrm>
              <a:off x="10528553" y="3506605"/>
              <a:ext cx="1611300" cy="318300"/>
            </a:xfrm>
            <a:custGeom>
              <a:rect b="b" l="l" r="r" t="t"/>
              <a:pathLst>
                <a:path extrusionOk="0" h="120000" w="120000">
                  <a:moveTo>
                    <a:pt x="564" y="120000"/>
                  </a:moveTo>
                  <a:lnTo>
                    <a:pt x="0" y="105714"/>
                  </a:lnTo>
                  <a:lnTo>
                    <a:pt x="119435" y="0"/>
                  </a:lnTo>
                  <a:lnTo>
                    <a:pt x="120000" y="14285"/>
                  </a:lnTo>
                  <a:lnTo>
                    <a:pt x="564"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2" name="Google Shape;402;p41"/>
            <p:cNvSpPr/>
            <p:nvPr/>
          </p:nvSpPr>
          <p:spPr>
            <a:xfrm>
              <a:off x="12116986" y="3526807"/>
              <a:ext cx="40500" cy="5580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3" name="Google Shape;403;p41"/>
            <p:cNvSpPr/>
            <p:nvPr/>
          </p:nvSpPr>
          <p:spPr>
            <a:xfrm>
              <a:off x="10520976" y="3789442"/>
              <a:ext cx="765300" cy="535500"/>
            </a:xfrm>
            <a:custGeom>
              <a:rect b="b" l="l" r="r" t="t"/>
              <a:pathLst>
                <a:path extrusionOk="0" h="120000" w="120000">
                  <a:moveTo>
                    <a:pt x="116435" y="120000"/>
                  </a:moveTo>
                  <a:lnTo>
                    <a:pt x="0" y="7358"/>
                  </a:lnTo>
                  <a:lnTo>
                    <a:pt x="3564" y="0"/>
                  </a:lnTo>
                  <a:lnTo>
                    <a:pt x="120000" y="112641"/>
                  </a:lnTo>
                  <a:lnTo>
                    <a:pt x="116435"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4" name="Google Shape;404;p41"/>
            <p:cNvSpPr/>
            <p:nvPr/>
          </p:nvSpPr>
          <p:spPr>
            <a:xfrm>
              <a:off x="10273493" y="4291983"/>
              <a:ext cx="1010100" cy="560700"/>
            </a:xfrm>
            <a:custGeom>
              <a:rect b="b" l="l" r="r" t="t"/>
              <a:pathLst>
                <a:path extrusionOk="0" h="120000" w="120000">
                  <a:moveTo>
                    <a:pt x="2100" y="120000"/>
                  </a:moveTo>
                  <a:lnTo>
                    <a:pt x="0" y="112432"/>
                  </a:lnTo>
                  <a:lnTo>
                    <a:pt x="117900" y="0"/>
                  </a:lnTo>
                  <a:lnTo>
                    <a:pt x="120000" y="7567"/>
                  </a:lnTo>
                  <a:lnTo>
                    <a:pt x="210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5" name="Google Shape;405;p41"/>
            <p:cNvSpPr/>
            <p:nvPr/>
          </p:nvSpPr>
          <p:spPr>
            <a:xfrm>
              <a:off x="10263392" y="3799542"/>
              <a:ext cx="288000" cy="1040400"/>
            </a:xfrm>
            <a:custGeom>
              <a:rect b="b" l="l" r="r" t="t"/>
              <a:pathLst>
                <a:path extrusionOk="0" h="120000" w="120000">
                  <a:moveTo>
                    <a:pt x="15789" y="120000"/>
                  </a:moveTo>
                  <a:lnTo>
                    <a:pt x="0" y="118834"/>
                  </a:lnTo>
                  <a:lnTo>
                    <a:pt x="104210" y="0"/>
                  </a:lnTo>
                  <a:lnTo>
                    <a:pt x="119999" y="1165"/>
                  </a:lnTo>
                  <a:lnTo>
                    <a:pt x="1578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6" name="Google Shape;406;p41"/>
            <p:cNvSpPr/>
            <p:nvPr/>
          </p:nvSpPr>
          <p:spPr>
            <a:xfrm>
              <a:off x="12132139" y="4067229"/>
              <a:ext cx="1073400" cy="330900"/>
            </a:xfrm>
            <a:custGeom>
              <a:rect b="b" l="l" r="r" t="t"/>
              <a:pathLst>
                <a:path extrusionOk="0" h="120000" w="120000">
                  <a:moveTo>
                    <a:pt x="118870" y="120000"/>
                  </a:moveTo>
                  <a:lnTo>
                    <a:pt x="0" y="13740"/>
                  </a:lnTo>
                  <a:lnTo>
                    <a:pt x="1129" y="0"/>
                  </a:lnTo>
                  <a:lnTo>
                    <a:pt x="120000" y="106259"/>
                  </a:lnTo>
                  <a:lnTo>
                    <a:pt x="11887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7" name="Google Shape;407;p41"/>
            <p:cNvSpPr/>
            <p:nvPr/>
          </p:nvSpPr>
          <p:spPr>
            <a:xfrm>
              <a:off x="12771049" y="5229506"/>
              <a:ext cx="777900" cy="185100"/>
            </a:xfrm>
            <a:custGeom>
              <a:rect b="b" l="l" r="r" t="t"/>
              <a:pathLst>
                <a:path extrusionOk="0" h="120000" w="120000">
                  <a:moveTo>
                    <a:pt x="1182" y="120000"/>
                  </a:moveTo>
                  <a:lnTo>
                    <a:pt x="0" y="102857"/>
                  </a:lnTo>
                  <a:lnTo>
                    <a:pt x="118817" y="0"/>
                  </a:lnTo>
                  <a:lnTo>
                    <a:pt x="120000" y="17142"/>
                  </a:lnTo>
                  <a:lnTo>
                    <a:pt x="1182"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8" name="Google Shape;408;p41"/>
            <p:cNvSpPr/>
            <p:nvPr/>
          </p:nvSpPr>
          <p:spPr>
            <a:xfrm>
              <a:off x="12493263" y="4362692"/>
              <a:ext cx="719700" cy="600900"/>
            </a:xfrm>
            <a:custGeom>
              <a:rect b="b" l="l" r="r" t="t"/>
              <a:pathLst>
                <a:path extrusionOk="0" h="120000" w="120000">
                  <a:moveTo>
                    <a:pt x="4210" y="120000"/>
                  </a:moveTo>
                  <a:lnTo>
                    <a:pt x="0" y="113949"/>
                  </a:lnTo>
                  <a:lnTo>
                    <a:pt x="115789" y="0"/>
                  </a:lnTo>
                  <a:lnTo>
                    <a:pt x="119999" y="6050"/>
                  </a:lnTo>
                  <a:lnTo>
                    <a:pt x="4210"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09" name="Google Shape;409;p41"/>
            <p:cNvSpPr/>
            <p:nvPr/>
          </p:nvSpPr>
          <p:spPr>
            <a:xfrm>
              <a:off x="12116986" y="4084906"/>
              <a:ext cx="45600" cy="750600"/>
            </a:xfrm>
            <a:prstGeom prst="rect">
              <a:avLst/>
            </a:pr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0" name="Google Shape;410;p41"/>
            <p:cNvSpPr/>
            <p:nvPr/>
          </p:nvSpPr>
          <p:spPr>
            <a:xfrm>
              <a:off x="11258372" y="4297035"/>
              <a:ext cx="484800" cy="628500"/>
            </a:xfrm>
            <a:custGeom>
              <a:rect b="b" l="l" r="r" t="t"/>
              <a:pathLst>
                <a:path extrusionOk="0" h="120000" w="120000">
                  <a:moveTo>
                    <a:pt x="111521" y="120000"/>
                  </a:moveTo>
                  <a:lnTo>
                    <a:pt x="0" y="4285"/>
                  </a:lnTo>
                  <a:lnTo>
                    <a:pt x="7826" y="0"/>
                  </a:lnTo>
                  <a:lnTo>
                    <a:pt x="120000" y="115714"/>
                  </a:lnTo>
                  <a:lnTo>
                    <a:pt x="111521"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1" name="Google Shape;411;p41"/>
            <p:cNvSpPr/>
            <p:nvPr/>
          </p:nvSpPr>
          <p:spPr>
            <a:xfrm>
              <a:off x="10278543" y="4814728"/>
              <a:ext cx="1310700" cy="333300"/>
            </a:xfrm>
            <a:custGeom>
              <a:rect b="b" l="l" r="r" t="t"/>
              <a:pathLst>
                <a:path extrusionOk="0" h="120000" w="120000">
                  <a:moveTo>
                    <a:pt x="119349" y="120000"/>
                  </a:moveTo>
                  <a:lnTo>
                    <a:pt x="0" y="15000"/>
                  </a:lnTo>
                  <a:lnTo>
                    <a:pt x="650" y="0"/>
                  </a:lnTo>
                  <a:lnTo>
                    <a:pt x="120000" y="105937"/>
                  </a:lnTo>
                  <a:lnTo>
                    <a:pt x="119349" y="120000"/>
                  </a:lnTo>
                  <a:close/>
                </a:path>
              </a:pathLst>
            </a:custGeom>
            <a:solidFill>
              <a:srgbClr val="6BBBE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
        <p:nvSpPr>
          <p:cNvPr id="412" name="Google Shape;412;p41"/>
          <p:cNvSpPr/>
          <p:nvPr/>
        </p:nvSpPr>
        <p:spPr>
          <a:xfrm>
            <a:off x="7228506" y="2416070"/>
            <a:ext cx="818700" cy="1004400"/>
          </a:xfrm>
          <a:custGeom>
            <a:rect b="b" l="l" r="r" t="t"/>
            <a:pathLst>
              <a:path extrusionOk="0" h="120000" w="120000">
                <a:moveTo>
                  <a:pt x="61036" y="0"/>
                </a:moveTo>
                <a:cubicBezTo>
                  <a:pt x="36391" y="0"/>
                  <a:pt x="21190" y="7335"/>
                  <a:pt x="12437" y="22006"/>
                </a:cubicBezTo>
                <a:cubicBezTo>
                  <a:pt x="8752" y="28025"/>
                  <a:pt x="6218" y="44576"/>
                  <a:pt x="9443" y="47210"/>
                </a:cubicBezTo>
                <a:cubicBezTo>
                  <a:pt x="16353" y="52852"/>
                  <a:pt x="0" y="64890"/>
                  <a:pt x="0" y="73542"/>
                </a:cubicBezTo>
                <a:cubicBezTo>
                  <a:pt x="0" y="78432"/>
                  <a:pt x="8522" y="75799"/>
                  <a:pt x="11055" y="77680"/>
                </a:cubicBezTo>
                <a:cubicBezTo>
                  <a:pt x="13128" y="79561"/>
                  <a:pt x="7831" y="82382"/>
                  <a:pt x="7831" y="83510"/>
                </a:cubicBezTo>
                <a:cubicBezTo>
                  <a:pt x="7831" y="85768"/>
                  <a:pt x="10364" y="86332"/>
                  <a:pt x="11976" y="86332"/>
                </a:cubicBezTo>
                <a:cubicBezTo>
                  <a:pt x="11976" y="86332"/>
                  <a:pt x="8522" y="86144"/>
                  <a:pt x="8522" y="88401"/>
                </a:cubicBezTo>
                <a:cubicBezTo>
                  <a:pt x="8522" y="91222"/>
                  <a:pt x="11516" y="89905"/>
                  <a:pt x="11285" y="95360"/>
                </a:cubicBezTo>
                <a:cubicBezTo>
                  <a:pt x="11285" y="95172"/>
                  <a:pt x="11285" y="95172"/>
                  <a:pt x="11285" y="95172"/>
                </a:cubicBezTo>
                <a:cubicBezTo>
                  <a:pt x="10595" y="99310"/>
                  <a:pt x="10595" y="104576"/>
                  <a:pt x="17044" y="104576"/>
                </a:cubicBezTo>
                <a:cubicBezTo>
                  <a:pt x="24875" y="104576"/>
                  <a:pt x="34088" y="100250"/>
                  <a:pt x="41458" y="102319"/>
                </a:cubicBezTo>
                <a:cubicBezTo>
                  <a:pt x="46756" y="103636"/>
                  <a:pt x="45143" y="116990"/>
                  <a:pt x="41458" y="120000"/>
                </a:cubicBezTo>
                <a:cubicBezTo>
                  <a:pt x="97428" y="120000"/>
                  <a:pt x="97428" y="120000"/>
                  <a:pt x="97428" y="120000"/>
                </a:cubicBezTo>
                <a:cubicBezTo>
                  <a:pt x="97428" y="120000"/>
                  <a:pt x="88905" y="111912"/>
                  <a:pt x="95815" y="94796"/>
                </a:cubicBezTo>
                <a:cubicBezTo>
                  <a:pt x="100882" y="82194"/>
                  <a:pt x="120000" y="84263"/>
                  <a:pt x="120000" y="49843"/>
                </a:cubicBezTo>
                <a:cubicBezTo>
                  <a:pt x="120000" y="22382"/>
                  <a:pt x="97197" y="0"/>
                  <a:pt x="61036" y="0"/>
                </a:cubicBezTo>
                <a:close/>
              </a:path>
            </a:pathLst>
          </a:cu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nvGrpSpPr>
          <p:cNvPr id="413" name="Google Shape;413;p41"/>
          <p:cNvGrpSpPr/>
          <p:nvPr/>
        </p:nvGrpSpPr>
        <p:grpSpPr>
          <a:xfrm>
            <a:off x="6435178" y="1554044"/>
            <a:ext cx="2507274" cy="1171424"/>
            <a:chOff x="17155900" y="4144117"/>
            <a:chExt cx="6684281" cy="3123796"/>
          </a:xfrm>
        </p:grpSpPr>
        <p:sp>
          <p:nvSpPr>
            <p:cNvPr id="414" name="Google Shape;414;p41"/>
            <p:cNvSpPr/>
            <p:nvPr/>
          </p:nvSpPr>
          <p:spPr>
            <a:xfrm>
              <a:off x="20237414" y="5072383"/>
              <a:ext cx="296700" cy="2967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5" name="Google Shape;415;p41"/>
            <p:cNvSpPr/>
            <p:nvPr/>
          </p:nvSpPr>
          <p:spPr>
            <a:xfrm>
              <a:off x="22013420" y="5581024"/>
              <a:ext cx="330600" cy="3264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6" name="Google Shape;416;p41"/>
            <p:cNvSpPr/>
            <p:nvPr/>
          </p:nvSpPr>
          <p:spPr>
            <a:xfrm>
              <a:off x="21941361" y="4144117"/>
              <a:ext cx="330600" cy="3306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7" name="Google Shape;417;p41"/>
            <p:cNvSpPr/>
            <p:nvPr/>
          </p:nvSpPr>
          <p:spPr>
            <a:xfrm>
              <a:off x="23598681" y="5508968"/>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8" name="Google Shape;418;p41"/>
            <p:cNvSpPr/>
            <p:nvPr/>
          </p:nvSpPr>
          <p:spPr>
            <a:xfrm>
              <a:off x="18817459" y="5504729"/>
              <a:ext cx="2415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19" name="Google Shape;419;p41"/>
            <p:cNvSpPr/>
            <p:nvPr/>
          </p:nvSpPr>
          <p:spPr>
            <a:xfrm>
              <a:off x="20245891" y="4169548"/>
              <a:ext cx="279900" cy="2799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20" name="Google Shape;420;p41"/>
            <p:cNvSpPr/>
            <p:nvPr/>
          </p:nvSpPr>
          <p:spPr>
            <a:xfrm>
              <a:off x="17155900" y="6365181"/>
              <a:ext cx="2415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21" name="Google Shape;421;p41"/>
            <p:cNvSpPr/>
            <p:nvPr/>
          </p:nvSpPr>
          <p:spPr>
            <a:xfrm>
              <a:off x="22632266" y="7026413"/>
              <a:ext cx="233100" cy="2415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sp>
          <p:nvSpPr>
            <p:cNvPr id="422" name="Google Shape;422;p41"/>
            <p:cNvSpPr/>
            <p:nvPr/>
          </p:nvSpPr>
          <p:spPr>
            <a:xfrm>
              <a:off x="17575528" y="4661234"/>
              <a:ext cx="237300" cy="237300"/>
            </a:xfrm>
            <a:prstGeom prst="ellipse">
              <a:avLst/>
            </a:prstGeom>
            <a:solidFill>
              <a:schemeClr val="lt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Nunito"/>
                <a:ea typeface="Nunito"/>
                <a:cs typeface="Nunito"/>
                <a:sym typeface="Nuni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nvSpPr>
        <p:spPr>
          <a:xfrm>
            <a:off x="625822" y="465478"/>
            <a:ext cx="7892400" cy="4962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2C99B4"/>
                </a:solidFill>
                <a:latin typeface="Montserrat"/>
                <a:ea typeface="Montserrat"/>
                <a:cs typeface="Montserrat"/>
                <a:sym typeface="Montserrat"/>
              </a:rPr>
              <a:t>AUTOMATED ANALYTICS PROCESS</a:t>
            </a:r>
            <a:endParaRPr b="1" i="0" sz="3000" u="none" cap="none" strike="noStrike">
              <a:solidFill>
                <a:srgbClr val="2C99B4"/>
              </a:solidFill>
              <a:latin typeface="Montserrat"/>
              <a:ea typeface="Montserrat"/>
              <a:cs typeface="Montserrat"/>
              <a:sym typeface="Montserrat"/>
            </a:endParaRPr>
          </a:p>
        </p:txBody>
      </p:sp>
      <p:sp>
        <p:nvSpPr>
          <p:cNvPr id="428" name="Google Shape;428;p42"/>
          <p:cNvSpPr txBox="1"/>
          <p:nvPr/>
        </p:nvSpPr>
        <p:spPr>
          <a:xfrm>
            <a:off x="3738525" y="1180460"/>
            <a:ext cx="4401900" cy="10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300">
                <a:latin typeface="Titillium Web"/>
                <a:ea typeface="Titillium Web"/>
                <a:cs typeface="Titillium Web"/>
                <a:sym typeface="Titillium Web"/>
              </a:rPr>
              <a:t>Increasing trend of companies utilizing data-driven processes to draw meaningful insights</a:t>
            </a:r>
            <a:br>
              <a:rPr lang="en" sz="2300">
                <a:latin typeface="Titillium Web"/>
                <a:ea typeface="Titillium Web"/>
                <a:cs typeface="Titillium Web"/>
                <a:sym typeface="Titillium Web"/>
              </a:rPr>
            </a:br>
            <a:endParaRPr sz="2300">
              <a:latin typeface="Titillium Web"/>
              <a:ea typeface="Titillium Web"/>
              <a:cs typeface="Titillium Web"/>
              <a:sym typeface="Titillium Web"/>
            </a:endParaRPr>
          </a:p>
        </p:txBody>
      </p:sp>
      <p:sp>
        <p:nvSpPr>
          <p:cNvPr id="429" name="Google Shape;429;p42"/>
          <p:cNvSpPr/>
          <p:nvPr/>
        </p:nvSpPr>
        <p:spPr>
          <a:xfrm>
            <a:off x="753675" y="3198450"/>
            <a:ext cx="7892400" cy="860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900">
                <a:solidFill>
                  <a:srgbClr val="FFFFFF"/>
                </a:solidFill>
                <a:latin typeface="Titillium Web"/>
                <a:ea typeface="Titillium Web"/>
                <a:cs typeface="Titillium Web"/>
                <a:sym typeface="Titillium Web"/>
              </a:rPr>
              <a:t> </a:t>
            </a:r>
            <a:r>
              <a:rPr b="1" lang="en" sz="1900">
                <a:solidFill>
                  <a:srgbClr val="FFFFFF"/>
                </a:solidFill>
                <a:latin typeface="Titillium Web"/>
                <a:ea typeface="Titillium Web"/>
                <a:cs typeface="Titillium Web"/>
                <a:sym typeface="Titillium Web"/>
              </a:rPr>
              <a:t>Opportunity: To provide faster and more accurate retention predictions</a:t>
            </a:r>
            <a:endParaRPr b="1" sz="1300">
              <a:solidFill>
                <a:srgbClr val="FFFFFF"/>
              </a:solidFill>
              <a:latin typeface="Titillium Web"/>
              <a:ea typeface="Titillium Web"/>
              <a:cs typeface="Titillium Web"/>
              <a:sym typeface="Titillium Web"/>
            </a:endParaRPr>
          </a:p>
        </p:txBody>
      </p:sp>
      <p:pic>
        <p:nvPicPr>
          <p:cNvPr id="430" name="Google Shape;430;p42"/>
          <p:cNvPicPr preferRelativeResize="0"/>
          <p:nvPr/>
        </p:nvPicPr>
        <p:blipFill>
          <a:blip r:embed="rId3">
            <a:alphaModFix/>
          </a:blip>
          <a:stretch>
            <a:fillRect/>
          </a:stretch>
        </p:blipFill>
        <p:spPr>
          <a:xfrm>
            <a:off x="1734124" y="1292950"/>
            <a:ext cx="1524500" cy="1524500"/>
          </a:xfrm>
          <a:prstGeom prst="rect">
            <a:avLst/>
          </a:prstGeom>
          <a:noFill/>
          <a:ln>
            <a:noFill/>
          </a:ln>
        </p:spPr>
      </p:pic>
      <p:sp>
        <p:nvSpPr>
          <p:cNvPr id="431" name="Google Shape;431;p42"/>
          <p:cNvSpPr/>
          <p:nvPr/>
        </p:nvSpPr>
        <p:spPr>
          <a:xfrm>
            <a:off x="7907750" y="4744300"/>
            <a:ext cx="921300" cy="31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Malcolm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fessional Business Plan by Slidesgo">
  <a:themeElements>
    <a:clrScheme name="Simple Light">
      <a:dk1>
        <a:srgbClr val="000000"/>
      </a:dk1>
      <a:lt1>
        <a:srgbClr val="FFFFFF"/>
      </a:lt1>
      <a:dk2>
        <a:srgbClr val="CE4646"/>
      </a:dk2>
      <a:lt2>
        <a:srgbClr val="2D4070"/>
      </a:lt2>
      <a:accent1>
        <a:srgbClr val="F3D76A"/>
      </a:accent1>
      <a:accent2>
        <a:srgbClr val="FFFFFF"/>
      </a:accent2>
      <a:accent3>
        <a:srgbClr val="CE4646"/>
      </a:accent3>
      <a:accent4>
        <a:srgbClr val="2D4070"/>
      </a:accent4>
      <a:accent5>
        <a:srgbClr val="F3D76A"/>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Custom 5">
      <a:dk1>
        <a:srgbClr val="1B243B"/>
      </a:dk1>
      <a:lt1>
        <a:srgbClr val="FFFFFF"/>
      </a:lt1>
      <a:dk2>
        <a:srgbClr val="1B243B"/>
      </a:dk2>
      <a:lt2>
        <a:srgbClr val="FFFFFF"/>
      </a:lt2>
      <a:accent1>
        <a:srgbClr val="165AB6"/>
      </a:accent1>
      <a:accent2>
        <a:srgbClr val="1B8BCD"/>
      </a:accent2>
      <a:accent3>
        <a:srgbClr val="78E0E6"/>
      </a:accent3>
      <a:accent4>
        <a:srgbClr val="27C78A"/>
      </a:accent4>
      <a:accent5>
        <a:srgbClr val="70C456"/>
      </a:accent5>
      <a:accent6>
        <a:srgbClr val="CAC9D0"/>
      </a:accent6>
      <a:hlink>
        <a:srgbClr val="216BA9"/>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